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media/image29.jpg" ContentType="image/jpeg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media/image55.jpg" ContentType="image/jpeg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6" r:id="rId1"/>
  </p:sldMasterIdLst>
  <p:notesMasterIdLst>
    <p:notesMasterId r:id="rId55"/>
  </p:notesMasterIdLst>
  <p:handoutMasterIdLst>
    <p:handoutMasterId r:id="rId56"/>
  </p:handoutMasterIdLst>
  <p:sldIdLst>
    <p:sldId id="256" r:id="rId2"/>
    <p:sldId id="483" r:id="rId3"/>
    <p:sldId id="593" r:id="rId4"/>
    <p:sldId id="517" r:id="rId5"/>
    <p:sldId id="614" r:id="rId6"/>
    <p:sldId id="616" r:id="rId7"/>
    <p:sldId id="608" r:id="rId8"/>
    <p:sldId id="613" r:id="rId9"/>
    <p:sldId id="615" r:id="rId10"/>
    <p:sldId id="611" r:id="rId11"/>
    <p:sldId id="612" r:id="rId12"/>
    <p:sldId id="578" r:id="rId13"/>
    <p:sldId id="534" r:id="rId14"/>
    <p:sldId id="609" r:id="rId15"/>
    <p:sldId id="442" r:id="rId16"/>
    <p:sldId id="586" r:id="rId17"/>
    <p:sldId id="610" r:id="rId18"/>
    <p:sldId id="471" r:id="rId19"/>
    <p:sldId id="472" r:id="rId20"/>
    <p:sldId id="473" r:id="rId21"/>
    <p:sldId id="477" r:id="rId22"/>
    <p:sldId id="475" r:id="rId23"/>
    <p:sldId id="479" r:id="rId24"/>
    <p:sldId id="561" r:id="rId25"/>
    <p:sldId id="478" r:id="rId26"/>
    <p:sldId id="562" r:id="rId27"/>
    <p:sldId id="563" r:id="rId28"/>
    <p:sldId id="481" r:id="rId29"/>
    <p:sldId id="579" r:id="rId30"/>
    <p:sldId id="482" r:id="rId31"/>
    <p:sldId id="575" r:id="rId32"/>
    <p:sldId id="492" r:id="rId33"/>
    <p:sldId id="485" r:id="rId34"/>
    <p:sldId id="486" r:id="rId35"/>
    <p:sldId id="606" r:id="rId36"/>
    <p:sldId id="487" r:id="rId37"/>
    <p:sldId id="488" r:id="rId38"/>
    <p:sldId id="489" r:id="rId39"/>
    <p:sldId id="490" r:id="rId40"/>
    <p:sldId id="491" r:id="rId41"/>
    <p:sldId id="591" r:id="rId42"/>
    <p:sldId id="599" r:id="rId43"/>
    <p:sldId id="598" r:id="rId44"/>
    <p:sldId id="596" r:id="rId45"/>
    <p:sldId id="597" r:id="rId46"/>
    <p:sldId id="607" r:id="rId47"/>
    <p:sldId id="595" r:id="rId48"/>
    <p:sldId id="602" r:id="rId49"/>
    <p:sldId id="601" r:id="rId50"/>
    <p:sldId id="592" r:id="rId51"/>
    <p:sldId id="600" r:id="rId52"/>
    <p:sldId id="604" r:id="rId53"/>
    <p:sldId id="302" r:id="rId54"/>
  </p:sldIdLst>
  <p:sldSz cx="9001125" cy="6300788"/>
  <p:notesSz cx="9866313" cy="673576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4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5580"/>
    <a:srgbClr val="001428"/>
    <a:srgbClr val="000000"/>
    <a:srgbClr val="413C44"/>
    <a:srgbClr val="CC00CC"/>
    <a:srgbClr val="4D4D4D"/>
    <a:srgbClr val="413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4" autoAdjust="0"/>
    <p:restoredTop sz="88710" autoAdjust="0"/>
  </p:normalViewPr>
  <p:slideViewPr>
    <p:cSldViewPr>
      <p:cViewPr varScale="1">
        <p:scale>
          <a:sx n="81" d="100"/>
          <a:sy n="81" d="100"/>
        </p:scale>
        <p:origin x="67" y="389"/>
      </p:cViewPr>
      <p:guideLst>
        <p:guide orient="horz" pos="1984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0928E9C-B304-4512-8BCD-12F7710465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ČRA - setkání s Diplomatickou akademií MZV (11.11.2014)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C2965E7-9563-4C28-9F39-2E036B880E0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E2635E36-4C4C-4992-B856-86C3E9170FF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04B88405-72B3-44FC-8601-8A01258088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D96F54F-22A5-4456-BFDE-40AC19CD1A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F305B5D-9D42-4AEB-B304-2DB7D7D4F9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ČRA - setkání s Diplomatickou akademií MZV (11.11.2014)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1445447-21E2-4E36-8BB5-F658E662981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112CF44-41ED-4682-8CA7-1208ABA446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8963" y="504825"/>
            <a:ext cx="3608387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B14E479D-E62B-4AE8-970D-B064383D5B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200400"/>
            <a:ext cx="7894637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26D8491-5DAC-458D-A35F-D7102ED85D9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B3A623BA-FAED-43D1-9B36-280422915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0132972-0560-46AC-A1DC-BBBF262CFE1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47BA12DA-A64D-4AC9-9765-6CC1D53CFE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FB05468F-EAF4-4817-ACE6-7CEFFDACE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6" name="Zástupný symbol pro záhlaví 3">
            <a:extLst>
              <a:ext uri="{FF2B5EF4-FFF2-40B4-BE49-F238E27FC236}">
                <a16:creationId xmlns:a16="http://schemas.microsoft.com/office/drawing/2014/main" id="{A62DCAFE-55B3-442D-B5DA-F8243E424F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8197" name="Zástupný symbol pro číslo snímku 4">
            <a:extLst>
              <a:ext uri="{FF2B5EF4-FFF2-40B4-BE49-F238E27FC236}">
                <a16:creationId xmlns:a16="http://schemas.microsoft.com/office/drawing/2014/main" id="{2F852716-8BAF-43D3-A3DB-5D6444353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D14FED-66E3-4835-82B5-8960E6B1EB70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0550" y="504825"/>
            <a:ext cx="3605213" cy="2525713"/>
          </a:xfrm>
          <a:ln/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EBD76-5A19-4846-9AA8-E07D137A105F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511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0550" y="504825"/>
            <a:ext cx="3605213" cy="2525713"/>
          </a:xfrm>
          <a:ln/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 smtClean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ČRA - setkání s Diplomatickou akademií MZV (11.11.2014)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BCC2FF-DB55-437A-A040-E01E807D141A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218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id="{2702B63D-EDC2-43A9-B071-B99A95B597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id="{341E3963-5090-44E5-BA37-099C792B4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388" name="Zástupný symbol pro záhlaví 3">
            <a:extLst>
              <a:ext uri="{FF2B5EF4-FFF2-40B4-BE49-F238E27FC236}">
                <a16:creationId xmlns:a16="http://schemas.microsoft.com/office/drawing/2014/main" id="{0F31953F-DFDD-41D4-A3C3-39167374FA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16389" name="Zástupný symbol pro číslo snímku 4">
            <a:extLst>
              <a:ext uri="{FF2B5EF4-FFF2-40B4-BE49-F238E27FC236}">
                <a16:creationId xmlns:a16="http://schemas.microsoft.com/office/drawing/2014/main" id="{3648B9C6-775A-4B36-B8FC-FF966F90B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CD76B0-B5A4-4CE3-962B-92BB4B0FE3E0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5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22BD2BCE-2DF9-4214-9D86-6B67F216A9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89CB6759-5B56-46E9-B6FF-77552A47D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92" name="Zástupný symbol pro záhlaví 3">
            <a:extLst>
              <a:ext uri="{FF2B5EF4-FFF2-40B4-BE49-F238E27FC236}">
                <a16:creationId xmlns:a16="http://schemas.microsoft.com/office/drawing/2014/main" id="{8D384536-22AC-4A88-92A4-D1110FB435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12293" name="Zástupný symbol pro číslo snímku 4">
            <a:extLst>
              <a:ext uri="{FF2B5EF4-FFF2-40B4-BE49-F238E27FC236}">
                <a16:creationId xmlns:a16="http://schemas.microsoft.com/office/drawing/2014/main" id="{D6FF4440-97AF-4896-AB85-1E64CDFBE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B3A2EB-4BBC-41F4-A85A-ABADBD88B038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id="{2702B63D-EDC2-43A9-B071-B99A95B597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id="{341E3963-5090-44E5-BA37-099C792B4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388" name="Zástupný symbol pro záhlaví 3">
            <a:extLst>
              <a:ext uri="{FF2B5EF4-FFF2-40B4-BE49-F238E27FC236}">
                <a16:creationId xmlns:a16="http://schemas.microsoft.com/office/drawing/2014/main" id="{0F31953F-DFDD-41D4-A3C3-39167374FA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16389" name="Zástupný symbol pro číslo snímku 4">
            <a:extLst>
              <a:ext uri="{FF2B5EF4-FFF2-40B4-BE49-F238E27FC236}">
                <a16:creationId xmlns:a16="http://schemas.microsoft.com/office/drawing/2014/main" id="{3648B9C6-775A-4B36-B8FC-FF966F90B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CD76B0-B5A4-4CE3-962B-92BB4B0FE3E0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27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>
            <a:extLst>
              <a:ext uri="{FF2B5EF4-FFF2-40B4-BE49-F238E27FC236}">
                <a16:creationId xmlns:a16="http://schemas.microsoft.com/office/drawing/2014/main" id="{06DCC91D-A1B4-495E-A25F-2BE654567F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Zástupný symbol pro poznámky 2">
            <a:extLst>
              <a:ext uri="{FF2B5EF4-FFF2-40B4-BE49-F238E27FC236}">
                <a16:creationId xmlns:a16="http://schemas.microsoft.com/office/drawing/2014/main" id="{19EB4A9C-D310-41AF-8E22-C2D248C36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436" name="Zástupný symbol pro záhlaví 3">
            <a:extLst>
              <a:ext uri="{FF2B5EF4-FFF2-40B4-BE49-F238E27FC236}">
                <a16:creationId xmlns:a16="http://schemas.microsoft.com/office/drawing/2014/main" id="{4091B3BE-E6F0-4010-B327-9D695775E7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18437" name="Zástupný symbol pro číslo snímku 4">
            <a:extLst>
              <a:ext uri="{FF2B5EF4-FFF2-40B4-BE49-F238E27FC236}">
                <a16:creationId xmlns:a16="http://schemas.microsoft.com/office/drawing/2014/main" id="{0E812169-C3D3-4F00-B7AD-1555A4189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3232F1-1479-420E-98FD-6A72FAE7C648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2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id="{B29F8698-011C-493A-8DFB-07C9ADDE5C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id="{1CE4FF1A-8713-4630-80A2-70EC52EA6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2532" name="Zástupný symbol pro záhlaví 3">
            <a:extLst>
              <a:ext uri="{FF2B5EF4-FFF2-40B4-BE49-F238E27FC236}">
                <a16:creationId xmlns:a16="http://schemas.microsoft.com/office/drawing/2014/main" id="{C47AF2B8-2382-4A35-AAAB-C0BD2DB54C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22533" name="Zástupný symbol pro číslo snímku 4">
            <a:extLst>
              <a:ext uri="{FF2B5EF4-FFF2-40B4-BE49-F238E27FC236}">
                <a16:creationId xmlns:a16="http://schemas.microsoft.com/office/drawing/2014/main" id="{B8D851A0-315C-46DF-8184-D6D7D2E39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1D0A0B-FA8A-4F62-8D5E-968741516390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710CD2B2-5B0C-4FBE-B818-3398DE0CDB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8C2C33C3-0411-4E7E-AE94-A687BCD33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6628" name="Zástupný symbol pro záhlaví 3">
            <a:extLst>
              <a:ext uri="{FF2B5EF4-FFF2-40B4-BE49-F238E27FC236}">
                <a16:creationId xmlns:a16="http://schemas.microsoft.com/office/drawing/2014/main" id="{D05873CA-CE41-44B8-858B-9FA51E83D0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26629" name="Zástupný symbol pro číslo snímku 4">
            <a:extLst>
              <a:ext uri="{FF2B5EF4-FFF2-40B4-BE49-F238E27FC236}">
                <a16:creationId xmlns:a16="http://schemas.microsoft.com/office/drawing/2014/main" id="{F8AD4E50-20FE-4D41-A5D9-F7054D874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40FAD4-3A61-4B58-9BF1-5D8E91DF155C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4F261E20-032F-433D-B3CB-A4FA3F77DA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E6350143-B51F-4C19-9664-AE270CAF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676" name="Zástupný symbol pro záhlaví 3">
            <a:extLst>
              <a:ext uri="{FF2B5EF4-FFF2-40B4-BE49-F238E27FC236}">
                <a16:creationId xmlns:a16="http://schemas.microsoft.com/office/drawing/2014/main" id="{282F3DAC-CAA3-4A28-B577-8D04A5D240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28677" name="Zástupný symbol pro číslo snímku 4">
            <a:extLst>
              <a:ext uri="{FF2B5EF4-FFF2-40B4-BE49-F238E27FC236}">
                <a16:creationId xmlns:a16="http://schemas.microsoft.com/office/drawing/2014/main" id="{134DCE92-9F66-443F-A1BB-B2B2DC72B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CEC993-288E-4281-91C9-EB4A235314D6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>
            <a:extLst>
              <a:ext uri="{FF2B5EF4-FFF2-40B4-BE49-F238E27FC236}">
                <a16:creationId xmlns:a16="http://schemas.microsoft.com/office/drawing/2014/main" id="{7E819DAB-2D01-41E3-90CA-6B7A0379B8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>
            <a:extLst>
              <a:ext uri="{FF2B5EF4-FFF2-40B4-BE49-F238E27FC236}">
                <a16:creationId xmlns:a16="http://schemas.microsoft.com/office/drawing/2014/main" id="{0990A272-588A-4B30-A224-F2CBDF0AF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868" name="Zástupný symbol pro záhlaví 3">
            <a:extLst>
              <a:ext uri="{FF2B5EF4-FFF2-40B4-BE49-F238E27FC236}">
                <a16:creationId xmlns:a16="http://schemas.microsoft.com/office/drawing/2014/main" id="{C740FBF9-4FB5-47DC-818C-35858A35C6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36869" name="Zástupný symbol pro číslo snímku 4">
            <a:extLst>
              <a:ext uri="{FF2B5EF4-FFF2-40B4-BE49-F238E27FC236}">
                <a16:creationId xmlns:a16="http://schemas.microsoft.com/office/drawing/2014/main" id="{9C55D7E6-823E-449C-9802-2AD7A5FC7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D9570B-17B8-4E7E-A6F4-B9A27267664C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>
            <a:extLst>
              <a:ext uri="{FF2B5EF4-FFF2-40B4-BE49-F238E27FC236}">
                <a16:creationId xmlns:a16="http://schemas.microsoft.com/office/drawing/2014/main" id="{EFB01696-20F5-4AE9-8931-0082A37079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Zástupný symbol pro poznámky 2">
            <a:extLst>
              <a:ext uri="{FF2B5EF4-FFF2-40B4-BE49-F238E27FC236}">
                <a16:creationId xmlns:a16="http://schemas.microsoft.com/office/drawing/2014/main" id="{334A82F0-6A83-4F47-99D8-F1AD74DCF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244" name="Zástupný symbol pro záhlaví 3">
            <a:extLst>
              <a:ext uri="{FF2B5EF4-FFF2-40B4-BE49-F238E27FC236}">
                <a16:creationId xmlns:a16="http://schemas.microsoft.com/office/drawing/2014/main" id="{6277881D-F43A-40A5-99E7-0D0E170A9F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10245" name="Zástupný symbol pro číslo snímku 4">
            <a:extLst>
              <a:ext uri="{FF2B5EF4-FFF2-40B4-BE49-F238E27FC236}">
                <a16:creationId xmlns:a16="http://schemas.microsoft.com/office/drawing/2014/main" id="{04AF60E1-A53A-4491-A84F-9DE762A2EC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0A8EFF-F2CC-47E5-9759-51B5E2EBA9C3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655F2676-076A-4F28-9EED-E279390B12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E78C8806-0A28-4BB1-AB71-2142CB077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2772" name="Zástupný symbol pro záhlaví 3">
            <a:extLst>
              <a:ext uri="{FF2B5EF4-FFF2-40B4-BE49-F238E27FC236}">
                <a16:creationId xmlns:a16="http://schemas.microsoft.com/office/drawing/2014/main" id="{FD981923-D7E9-4293-BC5B-8BFD591F8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32773" name="Zástupný symbol pro číslo snímku 4">
            <a:extLst>
              <a:ext uri="{FF2B5EF4-FFF2-40B4-BE49-F238E27FC236}">
                <a16:creationId xmlns:a16="http://schemas.microsoft.com/office/drawing/2014/main" id="{087D2384-9E51-4325-986C-6DA98D88CD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A87166-9C68-44EA-8655-46E794EC9927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id="{FE798F3C-3B91-4473-8915-E523E5B4F0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Zástupný symbol pro poznámky 2">
            <a:extLst>
              <a:ext uri="{FF2B5EF4-FFF2-40B4-BE49-F238E27FC236}">
                <a16:creationId xmlns:a16="http://schemas.microsoft.com/office/drawing/2014/main" id="{73EE2445-A334-4BDF-811A-6A2094515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0964" name="Zástupný symbol pro záhlaví 3">
            <a:extLst>
              <a:ext uri="{FF2B5EF4-FFF2-40B4-BE49-F238E27FC236}">
                <a16:creationId xmlns:a16="http://schemas.microsoft.com/office/drawing/2014/main" id="{92B9C377-E31D-4489-8541-65C75B42EC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40965" name="Zástupný symbol pro číslo snímku 4">
            <a:extLst>
              <a:ext uri="{FF2B5EF4-FFF2-40B4-BE49-F238E27FC236}">
                <a16:creationId xmlns:a16="http://schemas.microsoft.com/office/drawing/2014/main" id="{5B9F886A-A903-45F7-A333-0C397799A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350BBE-CEE5-4152-900E-BCAD048C2F9B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0550" y="504825"/>
            <a:ext cx="3605213" cy="2525713"/>
          </a:xfrm>
          <a:ln/>
        </p:spPr>
      </p:sp>
      <p:sp>
        <p:nvSpPr>
          <p:cNvPr id="1331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ČRA - setkání s Diplomatickou akademií MZV (11.11.2014)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F2EE0-BFA0-4C36-B12E-58451678915A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543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7B6F8BCC-CF12-4C4D-8096-1E61017EDC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DB57EA8D-ED34-48E9-B8EB-598B801A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8916" name="Zástupný symbol pro záhlaví 3">
            <a:extLst>
              <a:ext uri="{FF2B5EF4-FFF2-40B4-BE49-F238E27FC236}">
                <a16:creationId xmlns:a16="http://schemas.microsoft.com/office/drawing/2014/main" id="{B40C2AD0-4544-4D35-88F6-31D8CDB20B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38917" name="Zástupný symbol pro číslo snímku 4">
            <a:extLst>
              <a:ext uri="{FF2B5EF4-FFF2-40B4-BE49-F238E27FC236}">
                <a16:creationId xmlns:a16="http://schemas.microsoft.com/office/drawing/2014/main" id="{82F91895-ADCD-45E5-9AD9-090DECE3C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B4348B-2A81-4913-B21F-E4A10AC3ADC8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0550" y="504825"/>
            <a:ext cx="3605213" cy="2525713"/>
          </a:xfrm>
          <a:ln/>
        </p:spPr>
      </p:sp>
      <p:sp>
        <p:nvSpPr>
          <p:cNvPr id="1392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jméno autora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2C225C-D57B-4335-A398-786B3762F74D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941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0550" y="504825"/>
            <a:ext cx="3605213" cy="2525713"/>
          </a:xfrm>
          <a:ln/>
        </p:spPr>
      </p:sp>
      <p:sp>
        <p:nvSpPr>
          <p:cNvPr id="1423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jméno autora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F5246-4368-45C0-BA6C-56857B68F8AB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98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C6272AE2-0225-4CA9-BFA5-CE7B8E3B6C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7189A74C-916A-44CD-8F0F-5C39D914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5060" name="Zástupný symbol pro záhlaví 3">
            <a:extLst>
              <a:ext uri="{FF2B5EF4-FFF2-40B4-BE49-F238E27FC236}">
                <a16:creationId xmlns:a16="http://schemas.microsoft.com/office/drawing/2014/main" id="{8816ED82-40B3-40D2-985C-EEEB3F9373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45061" name="Zástupný symbol pro číslo snímku 4">
            <a:extLst>
              <a:ext uri="{FF2B5EF4-FFF2-40B4-BE49-F238E27FC236}">
                <a16:creationId xmlns:a16="http://schemas.microsoft.com/office/drawing/2014/main" id="{653EACBE-0D7E-416A-BC28-2372252AF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4CB4B4-5CED-4CFD-B802-96F46786D0B7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0550" y="504825"/>
            <a:ext cx="3605213" cy="2525713"/>
          </a:xfrm>
          <a:ln/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ČRA - setkání s Diplomatickou akademií MZV (11.11.2014)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4F51B7-532D-4C55-B432-9C793CBDEF5B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4070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8C8F3788-BFA9-4531-97B3-CC21C36961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id="{C4E0CD5E-C64C-4301-B0F1-4760A13FC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9156" name="Zástupný symbol pro záhlaví 3">
            <a:extLst>
              <a:ext uri="{FF2B5EF4-FFF2-40B4-BE49-F238E27FC236}">
                <a16:creationId xmlns:a16="http://schemas.microsoft.com/office/drawing/2014/main" id="{CDB8052A-8EA0-4FD6-9C97-347E8752E9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49157" name="Zástupný symbol pro číslo snímku 4">
            <a:extLst>
              <a:ext uri="{FF2B5EF4-FFF2-40B4-BE49-F238E27FC236}">
                <a16:creationId xmlns:a16="http://schemas.microsoft.com/office/drawing/2014/main" id="{3FDA697E-9A48-42D4-85D0-BD8C0E0D7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A173DE-A418-45F2-B425-EFF71B88CD27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>
            <a:extLst>
              <a:ext uri="{FF2B5EF4-FFF2-40B4-BE49-F238E27FC236}">
                <a16:creationId xmlns:a16="http://schemas.microsoft.com/office/drawing/2014/main" id="{34B60D33-959B-4CE3-ADFC-4ABAC58112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Zástupný symbol pro poznámky 2">
            <a:extLst>
              <a:ext uri="{FF2B5EF4-FFF2-40B4-BE49-F238E27FC236}">
                <a16:creationId xmlns:a16="http://schemas.microsoft.com/office/drawing/2014/main" id="{029E3558-1060-4191-A0B7-220B45F8F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8068" name="Zástupný symbol pro záhlaví 3">
            <a:extLst>
              <a:ext uri="{FF2B5EF4-FFF2-40B4-BE49-F238E27FC236}">
                <a16:creationId xmlns:a16="http://schemas.microsoft.com/office/drawing/2014/main" id="{1F8E6F44-4D64-42B6-8DD4-E6CB6C8D55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88069" name="Zástupný symbol pro číslo snímku 4">
            <a:extLst>
              <a:ext uri="{FF2B5EF4-FFF2-40B4-BE49-F238E27FC236}">
                <a16:creationId xmlns:a16="http://schemas.microsoft.com/office/drawing/2014/main" id="{B0DA0977-BD4B-4876-B09F-C397E78EF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CDE4E9-78C8-4239-9D41-E5114CF2C2FD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6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>
            <a:extLst>
              <a:ext uri="{FF2B5EF4-FFF2-40B4-BE49-F238E27FC236}">
                <a16:creationId xmlns:a16="http://schemas.microsoft.com/office/drawing/2014/main" id="{EFB01696-20F5-4AE9-8931-0082A37079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Zástupný symbol pro poznámky 2">
            <a:extLst>
              <a:ext uri="{FF2B5EF4-FFF2-40B4-BE49-F238E27FC236}">
                <a16:creationId xmlns:a16="http://schemas.microsoft.com/office/drawing/2014/main" id="{334A82F0-6A83-4F47-99D8-F1AD74DCF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244" name="Zástupný symbol pro záhlaví 3">
            <a:extLst>
              <a:ext uri="{FF2B5EF4-FFF2-40B4-BE49-F238E27FC236}">
                <a16:creationId xmlns:a16="http://schemas.microsoft.com/office/drawing/2014/main" id="{6277881D-F43A-40A5-99E7-0D0E170A9F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10245" name="Zástupný symbol pro číslo snímku 4">
            <a:extLst>
              <a:ext uri="{FF2B5EF4-FFF2-40B4-BE49-F238E27FC236}">
                <a16:creationId xmlns:a16="http://schemas.microsoft.com/office/drawing/2014/main" id="{04AF60E1-A53A-4491-A84F-9DE762A2EC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0A8EFF-F2CC-47E5-9759-51B5E2EBA9C3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039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>
            <a:extLst>
              <a:ext uri="{FF2B5EF4-FFF2-40B4-BE49-F238E27FC236}">
                <a16:creationId xmlns:a16="http://schemas.microsoft.com/office/drawing/2014/main" id="{0F0487DE-4511-4C11-87D1-012E507AF0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Zástupný symbol pro poznámky 2">
            <a:extLst>
              <a:ext uri="{FF2B5EF4-FFF2-40B4-BE49-F238E27FC236}">
                <a16:creationId xmlns:a16="http://schemas.microsoft.com/office/drawing/2014/main" id="{2B6D849E-E6A6-44F2-9FDD-B78C066DA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252" name="Zástupný symbol pro záhlaví 3">
            <a:extLst>
              <a:ext uri="{FF2B5EF4-FFF2-40B4-BE49-F238E27FC236}">
                <a16:creationId xmlns:a16="http://schemas.microsoft.com/office/drawing/2014/main" id="{BE719932-F04E-448D-9F84-8EAE2F02FD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53253" name="Zástupný symbol pro číslo snímku 4">
            <a:extLst>
              <a:ext uri="{FF2B5EF4-FFF2-40B4-BE49-F238E27FC236}">
                <a16:creationId xmlns:a16="http://schemas.microsoft.com/office/drawing/2014/main" id="{3A3D688C-466E-481B-9A7E-61F49A60A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B7B095-E854-4580-BB77-548879184907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>
            <a:extLst>
              <a:ext uri="{FF2B5EF4-FFF2-40B4-BE49-F238E27FC236}">
                <a16:creationId xmlns:a16="http://schemas.microsoft.com/office/drawing/2014/main" id="{2750BF06-0468-4F7B-8B85-9EB4182B56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>
            <a:extLst>
              <a:ext uri="{FF2B5EF4-FFF2-40B4-BE49-F238E27FC236}">
                <a16:creationId xmlns:a16="http://schemas.microsoft.com/office/drawing/2014/main" id="{B90383C8-A576-490D-A1BC-23C8E7755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204" name="Zástupný symbol pro záhlaví 3">
            <a:extLst>
              <a:ext uri="{FF2B5EF4-FFF2-40B4-BE49-F238E27FC236}">
                <a16:creationId xmlns:a16="http://schemas.microsoft.com/office/drawing/2014/main" id="{4088471C-62A1-48CE-AB6E-6001285137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51205" name="Zástupný symbol pro číslo snímku 4">
            <a:extLst>
              <a:ext uri="{FF2B5EF4-FFF2-40B4-BE49-F238E27FC236}">
                <a16:creationId xmlns:a16="http://schemas.microsoft.com/office/drawing/2014/main" id="{4C15364D-1B3D-4DF1-9613-ADEC3AD40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FC4E08-4BF2-4147-B262-FA490949430D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E9678082-5844-4DF5-8FF0-20E9DA753A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2A8566F5-D437-4D63-B15D-6BC624155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7348" name="Zástupný symbol pro záhlaví 3">
            <a:extLst>
              <a:ext uri="{FF2B5EF4-FFF2-40B4-BE49-F238E27FC236}">
                <a16:creationId xmlns:a16="http://schemas.microsoft.com/office/drawing/2014/main" id="{8DB076F8-4D57-4334-BD0E-12C15E2C19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57349" name="Zástupný symbol pro číslo snímku 4">
            <a:extLst>
              <a:ext uri="{FF2B5EF4-FFF2-40B4-BE49-F238E27FC236}">
                <a16:creationId xmlns:a16="http://schemas.microsoft.com/office/drawing/2014/main" id="{CCCB5A95-B111-46E3-A950-0461054C0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95FCFD-CC12-43C8-9BB7-E990EF59F719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E9678082-5844-4DF5-8FF0-20E9DA753A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2A8566F5-D437-4D63-B15D-6BC624155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7348" name="Zástupný symbol pro záhlaví 3">
            <a:extLst>
              <a:ext uri="{FF2B5EF4-FFF2-40B4-BE49-F238E27FC236}">
                <a16:creationId xmlns:a16="http://schemas.microsoft.com/office/drawing/2014/main" id="{8DB076F8-4D57-4334-BD0E-12C15E2C19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57349" name="Zástupný symbol pro číslo snímku 4">
            <a:extLst>
              <a:ext uri="{FF2B5EF4-FFF2-40B4-BE49-F238E27FC236}">
                <a16:creationId xmlns:a16="http://schemas.microsoft.com/office/drawing/2014/main" id="{CCCB5A95-B111-46E3-A950-0461054C0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95FCFD-CC12-43C8-9BB7-E990EF59F719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028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>
            <a:extLst>
              <a:ext uri="{FF2B5EF4-FFF2-40B4-BE49-F238E27FC236}">
                <a16:creationId xmlns:a16="http://schemas.microsoft.com/office/drawing/2014/main" id="{1047A096-BF99-4CDB-B931-5C1251C2D7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>
            <a:extLst>
              <a:ext uri="{FF2B5EF4-FFF2-40B4-BE49-F238E27FC236}">
                <a16:creationId xmlns:a16="http://schemas.microsoft.com/office/drawing/2014/main" id="{378EB42E-42C3-45F2-A4F3-B55D03D43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1444" name="Zástupný symbol pro záhlaví 3">
            <a:extLst>
              <a:ext uri="{FF2B5EF4-FFF2-40B4-BE49-F238E27FC236}">
                <a16:creationId xmlns:a16="http://schemas.microsoft.com/office/drawing/2014/main" id="{695E0FF0-BF27-4702-BB03-64570A3D0C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61445" name="Zástupný symbol pro číslo snímku 4">
            <a:extLst>
              <a:ext uri="{FF2B5EF4-FFF2-40B4-BE49-F238E27FC236}">
                <a16:creationId xmlns:a16="http://schemas.microsoft.com/office/drawing/2014/main" id="{0C76225B-F604-46E6-87BE-E436045CA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2235BA-01AB-4BBA-A4AF-6EDA232B4FB5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>
            <a:extLst>
              <a:ext uri="{FF2B5EF4-FFF2-40B4-BE49-F238E27FC236}">
                <a16:creationId xmlns:a16="http://schemas.microsoft.com/office/drawing/2014/main" id="{3FC6B8B4-1D6C-4A66-87A3-9E685DEEB7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>
            <a:extLst>
              <a:ext uri="{FF2B5EF4-FFF2-40B4-BE49-F238E27FC236}">
                <a16:creationId xmlns:a16="http://schemas.microsoft.com/office/drawing/2014/main" id="{1D3D7FA6-63CE-4CC4-96F5-9A2ACAF86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3492" name="Zástupný symbol pro záhlaví 3">
            <a:extLst>
              <a:ext uri="{FF2B5EF4-FFF2-40B4-BE49-F238E27FC236}">
                <a16:creationId xmlns:a16="http://schemas.microsoft.com/office/drawing/2014/main" id="{0117A74C-2D52-4031-A4D2-39D8EFE04E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63493" name="Zástupný symbol pro číslo snímku 4">
            <a:extLst>
              <a:ext uri="{FF2B5EF4-FFF2-40B4-BE49-F238E27FC236}">
                <a16:creationId xmlns:a16="http://schemas.microsoft.com/office/drawing/2014/main" id="{933888D9-4354-4AEC-9E40-F7EEE52C7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9A8D24-F0F0-4638-9838-2E35C6F70BB9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>
            <a:extLst>
              <a:ext uri="{FF2B5EF4-FFF2-40B4-BE49-F238E27FC236}">
                <a16:creationId xmlns:a16="http://schemas.microsoft.com/office/drawing/2014/main" id="{6D094D3B-B78F-4EC7-A92C-4E714C99D9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Zástupný symbol pro poznámky 2">
            <a:extLst>
              <a:ext uri="{FF2B5EF4-FFF2-40B4-BE49-F238E27FC236}">
                <a16:creationId xmlns:a16="http://schemas.microsoft.com/office/drawing/2014/main" id="{947783E9-C62B-4E5B-853D-D0306A731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5540" name="Zástupný symbol pro záhlaví 3">
            <a:extLst>
              <a:ext uri="{FF2B5EF4-FFF2-40B4-BE49-F238E27FC236}">
                <a16:creationId xmlns:a16="http://schemas.microsoft.com/office/drawing/2014/main" id="{0AB71FAA-E2CC-44CB-85C6-CA490BFDB8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65541" name="Zástupný symbol pro číslo snímku 4">
            <a:extLst>
              <a:ext uri="{FF2B5EF4-FFF2-40B4-BE49-F238E27FC236}">
                <a16:creationId xmlns:a16="http://schemas.microsoft.com/office/drawing/2014/main" id="{62DFE578-B125-4985-BE27-943C39014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9DA6B2-4B63-407B-9FAD-08FDD07E8619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>
            <a:extLst>
              <a:ext uri="{FF2B5EF4-FFF2-40B4-BE49-F238E27FC236}">
                <a16:creationId xmlns:a16="http://schemas.microsoft.com/office/drawing/2014/main" id="{9E749C1C-D360-466C-9BE1-4B9FD76D59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>
            <a:extLst>
              <a:ext uri="{FF2B5EF4-FFF2-40B4-BE49-F238E27FC236}">
                <a16:creationId xmlns:a16="http://schemas.microsoft.com/office/drawing/2014/main" id="{B880D466-CDBA-48DF-BA91-E9D589E62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7588" name="Zástupný symbol pro záhlaví 3">
            <a:extLst>
              <a:ext uri="{FF2B5EF4-FFF2-40B4-BE49-F238E27FC236}">
                <a16:creationId xmlns:a16="http://schemas.microsoft.com/office/drawing/2014/main" id="{50A3D8B0-5CD4-4534-B5B8-71EBD2669A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67589" name="Zástupný symbol pro číslo snímku 4">
            <a:extLst>
              <a:ext uri="{FF2B5EF4-FFF2-40B4-BE49-F238E27FC236}">
                <a16:creationId xmlns:a16="http://schemas.microsoft.com/office/drawing/2014/main" id="{A9EAF219-EB58-49C9-A17F-A5BE3544A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79CBA2-C450-405B-B01B-4D25BD91AE9F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B9B844C2-E79C-4819-A294-D60A600645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7709597C-FBC4-4E50-9B24-18FF05033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7108" name="Zástupný symbol pro záhlaví 3">
            <a:extLst>
              <a:ext uri="{FF2B5EF4-FFF2-40B4-BE49-F238E27FC236}">
                <a16:creationId xmlns:a16="http://schemas.microsoft.com/office/drawing/2014/main" id="{9B14B133-93AB-4907-9675-262E4354FE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47109" name="Zástupný symbol pro číslo snímku 4">
            <a:extLst>
              <a:ext uri="{FF2B5EF4-FFF2-40B4-BE49-F238E27FC236}">
                <a16:creationId xmlns:a16="http://schemas.microsoft.com/office/drawing/2014/main" id="{69CC8238-1F45-404E-BF83-35341980B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4863E1-3C33-4333-956D-C8FE42EE0C35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0550" y="504825"/>
            <a:ext cx="3605213" cy="2525713"/>
          </a:xfrm>
          <a:ln/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ČRA - setkání s Diplomatickou akademií MZV (11.11.2014)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4F51B7-532D-4C55-B432-9C793CBDEF5B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1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0550" y="504825"/>
            <a:ext cx="3605213" cy="2525713"/>
          </a:xfrm>
          <a:ln/>
        </p:spPr>
      </p:sp>
      <p:sp>
        <p:nvSpPr>
          <p:cNvPr id="962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ČRA - setkání s Diplomatickou akademií MZV (11.11.2014)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C96C16-82E3-489C-9AA8-9ECCF9379D78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0195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>
            <a:extLst>
              <a:ext uri="{FF2B5EF4-FFF2-40B4-BE49-F238E27FC236}">
                <a16:creationId xmlns:a16="http://schemas.microsoft.com/office/drawing/2014/main" id="{9E749C1C-D360-466C-9BE1-4B9FD76D59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>
            <a:extLst>
              <a:ext uri="{FF2B5EF4-FFF2-40B4-BE49-F238E27FC236}">
                <a16:creationId xmlns:a16="http://schemas.microsoft.com/office/drawing/2014/main" id="{B880D466-CDBA-48DF-BA91-E9D589E62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7588" name="Zástupný symbol pro záhlaví 3">
            <a:extLst>
              <a:ext uri="{FF2B5EF4-FFF2-40B4-BE49-F238E27FC236}">
                <a16:creationId xmlns:a16="http://schemas.microsoft.com/office/drawing/2014/main" id="{50A3D8B0-5CD4-4534-B5B8-71EBD2669A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67589" name="Zástupný symbol pro číslo snímku 4">
            <a:extLst>
              <a:ext uri="{FF2B5EF4-FFF2-40B4-BE49-F238E27FC236}">
                <a16:creationId xmlns:a16="http://schemas.microsoft.com/office/drawing/2014/main" id="{A9EAF219-EB58-49C9-A17F-A5BE3544A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79CBA2-C450-405B-B01B-4D25BD91AE9F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426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>
            <a:extLst>
              <a:ext uri="{FF2B5EF4-FFF2-40B4-BE49-F238E27FC236}">
                <a16:creationId xmlns:a16="http://schemas.microsoft.com/office/drawing/2014/main" id="{9E749C1C-D360-466C-9BE1-4B9FD76D59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>
            <a:extLst>
              <a:ext uri="{FF2B5EF4-FFF2-40B4-BE49-F238E27FC236}">
                <a16:creationId xmlns:a16="http://schemas.microsoft.com/office/drawing/2014/main" id="{B880D466-CDBA-48DF-BA91-E9D589E62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7588" name="Zástupný symbol pro záhlaví 3">
            <a:extLst>
              <a:ext uri="{FF2B5EF4-FFF2-40B4-BE49-F238E27FC236}">
                <a16:creationId xmlns:a16="http://schemas.microsoft.com/office/drawing/2014/main" id="{50A3D8B0-5CD4-4534-B5B8-71EBD2669A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67589" name="Zástupný symbol pro číslo snímku 4">
            <a:extLst>
              <a:ext uri="{FF2B5EF4-FFF2-40B4-BE49-F238E27FC236}">
                <a16:creationId xmlns:a16="http://schemas.microsoft.com/office/drawing/2014/main" id="{A9EAF219-EB58-49C9-A17F-A5BE3544A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79CBA2-C450-405B-B01B-4D25BD91AE9F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491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>
            <a:extLst>
              <a:ext uri="{FF2B5EF4-FFF2-40B4-BE49-F238E27FC236}">
                <a16:creationId xmlns:a16="http://schemas.microsoft.com/office/drawing/2014/main" id="{9E749C1C-D360-466C-9BE1-4B9FD76D59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>
            <a:extLst>
              <a:ext uri="{FF2B5EF4-FFF2-40B4-BE49-F238E27FC236}">
                <a16:creationId xmlns:a16="http://schemas.microsoft.com/office/drawing/2014/main" id="{B880D466-CDBA-48DF-BA91-E9D589E62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7588" name="Zástupný symbol pro záhlaví 3">
            <a:extLst>
              <a:ext uri="{FF2B5EF4-FFF2-40B4-BE49-F238E27FC236}">
                <a16:creationId xmlns:a16="http://schemas.microsoft.com/office/drawing/2014/main" id="{50A3D8B0-5CD4-4534-B5B8-71EBD2669A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67589" name="Zástupný symbol pro číslo snímku 4">
            <a:extLst>
              <a:ext uri="{FF2B5EF4-FFF2-40B4-BE49-F238E27FC236}">
                <a16:creationId xmlns:a16="http://schemas.microsoft.com/office/drawing/2014/main" id="{A9EAF219-EB58-49C9-A17F-A5BE3544A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79CBA2-C450-405B-B01B-4D25BD91AE9F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345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>
            <a:extLst>
              <a:ext uri="{FF2B5EF4-FFF2-40B4-BE49-F238E27FC236}">
                <a16:creationId xmlns:a16="http://schemas.microsoft.com/office/drawing/2014/main" id="{9E749C1C-D360-466C-9BE1-4B9FD76D59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>
            <a:extLst>
              <a:ext uri="{FF2B5EF4-FFF2-40B4-BE49-F238E27FC236}">
                <a16:creationId xmlns:a16="http://schemas.microsoft.com/office/drawing/2014/main" id="{B880D466-CDBA-48DF-BA91-E9D589E62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7588" name="Zástupný symbol pro záhlaví 3">
            <a:extLst>
              <a:ext uri="{FF2B5EF4-FFF2-40B4-BE49-F238E27FC236}">
                <a16:creationId xmlns:a16="http://schemas.microsoft.com/office/drawing/2014/main" id="{50A3D8B0-5CD4-4534-B5B8-71EBD2669A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67589" name="Zástupný symbol pro číslo snímku 4">
            <a:extLst>
              <a:ext uri="{FF2B5EF4-FFF2-40B4-BE49-F238E27FC236}">
                <a16:creationId xmlns:a16="http://schemas.microsoft.com/office/drawing/2014/main" id="{A9EAF219-EB58-49C9-A17F-A5BE3544A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79CBA2-C450-405B-B01B-4D25BD91AE9F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930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>
            <a:extLst>
              <a:ext uri="{FF2B5EF4-FFF2-40B4-BE49-F238E27FC236}">
                <a16:creationId xmlns:a16="http://schemas.microsoft.com/office/drawing/2014/main" id="{9E749C1C-D360-466C-9BE1-4B9FD76D59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>
            <a:extLst>
              <a:ext uri="{FF2B5EF4-FFF2-40B4-BE49-F238E27FC236}">
                <a16:creationId xmlns:a16="http://schemas.microsoft.com/office/drawing/2014/main" id="{B880D466-CDBA-48DF-BA91-E9D589E62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7588" name="Zástupný symbol pro záhlaví 3">
            <a:extLst>
              <a:ext uri="{FF2B5EF4-FFF2-40B4-BE49-F238E27FC236}">
                <a16:creationId xmlns:a16="http://schemas.microsoft.com/office/drawing/2014/main" id="{50A3D8B0-5CD4-4534-B5B8-71EBD2669A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67589" name="Zástupný symbol pro číslo snímku 4">
            <a:extLst>
              <a:ext uri="{FF2B5EF4-FFF2-40B4-BE49-F238E27FC236}">
                <a16:creationId xmlns:a16="http://schemas.microsoft.com/office/drawing/2014/main" id="{A9EAF219-EB58-49C9-A17F-A5BE3544A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79CBA2-C450-405B-B01B-4D25BD91AE9F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148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>
            <a:extLst>
              <a:ext uri="{FF2B5EF4-FFF2-40B4-BE49-F238E27FC236}">
                <a16:creationId xmlns:a16="http://schemas.microsoft.com/office/drawing/2014/main" id="{9E749C1C-D360-466C-9BE1-4B9FD76D59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>
            <a:extLst>
              <a:ext uri="{FF2B5EF4-FFF2-40B4-BE49-F238E27FC236}">
                <a16:creationId xmlns:a16="http://schemas.microsoft.com/office/drawing/2014/main" id="{B880D466-CDBA-48DF-BA91-E9D589E62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7588" name="Zástupný symbol pro záhlaví 3">
            <a:extLst>
              <a:ext uri="{FF2B5EF4-FFF2-40B4-BE49-F238E27FC236}">
                <a16:creationId xmlns:a16="http://schemas.microsoft.com/office/drawing/2014/main" id="{50A3D8B0-5CD4-4534-B5B8-71EBD2669A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67589" name="Zástupný symbol pro číslo snímku 4">
            <a:extLst>
              <a:ext uri="{FF2B5EF4-FFF2-40B4-BE49-F238E27FC236}">
                <a16:creationId xmlns:a16="http://schemas.microsoft.com/office/drawing/2014/main" id="{A9EAF219-EB58-49C9-A17F-A5BE3544A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79CBA2-C450-405B-B01B-4D25BD91AE9F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2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>
            <a:extLst>
              <a:ext uri="{FF2B5EF4-FFF2-40B4-BE49-F238E27FC236}">
                <a16:creationId xmlns:a16="http://schemas.microsoft.com/office/drawing/2014/main" id="{9E749C1C-D360-466C-9BE1-4B9FD76D59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>
            <a:extLst>
              <a:ext uri="{FF2B5EF4-FFF2-40B4-BE49-F238E27FC236}">
                <a16:creationId xmlns:a16="http://schemas.microsoft.com/office/drawing/2014/main" id="{B880D466-CDBA-48DF-BA91-E9D589E62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7588" name="Zástupný symbol pro záhlaví 3">
            <a:extLst>
              <a:ext uri="{FF2B5EF4-FFF2-40B4-BE49-F238E27FC236}">
                <a16:creationId xmlns:a16="http://schemas.microsoft.com/office/drawing/2014/main" id="{50A3D8B0-5CD4-4534-B5B8-71EBD2669A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67589" name="Zástupný symbol pro číslo snímku 4">
            <a:extLst>
              <a:ext uri="{FF2B5EF4-FFF2-40B4-BE49-F238E27FC236}">
                <a16:creationId xmlns:a16="http://schemas.microsoft.com/office/drawing/2014/main" id="{A9EAF219-EB58-49C9-A17F-A5BE3544A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79CBA2-C450-405B-B01B-4D25BD91AE9F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681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>
            <a:extLst>
              <a:ext uri="{FF2B5EF4-FFF2-40B4-BE49-F238E27FC236}">
                <a16:creationId xmlns:a16="http://schemas.microsoft.com/office/drawing/2014/main" id="{9E749C1C-D360-466C-9BE1-4B9FD76D59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>
            <a:extLst>
              <a:ext uri="{FF2B5EF4-FFF2-40B4-BE49-F238E27FC236}">
                <a16:creationId xmlns:a16="http://schemas.microsoft.com/office/drawing/2014/main" id="{B880D466-CDBA-48DF-BA91-E9D589E62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7588" name="Zástupný symbol pro záhlaví 3">
            <a:extLst>
              <a:ext uri="{FF2B5EF4-FFF2-40B4-BE49-F238E27FC236}">
                <a16:creationId xmlns:a16="http://schemas.microsoft.com/office/drawing/2014/main" id="{50A3D8B0-5CD4-4534-B5B8-71EBD2669A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67589" name="Zástupný symbol pro číslo snímku 4">
            <a:extLst>
              <a:ext uri="{FF2B5EF4-FFF2-40B4-BE49-F238E27FC236}">
                <a16:creationId xmlns:a16="http://schemas.microsoft.com/office/drawing/2014/main" id="{A9EAF219-EB58-49C9-A17F-A5BE3544A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79CBA2-C450-405B-B01B-4D25BD91AE9F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540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B9B844C2-E79C-4819-A294-D60A600645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7709597C-FBC4-4E50-9B24-18FF05033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7108" name="Zástupný symbol pro záhlaví 3">
            <a:extLst>
              <a:ext uri="{FF2B5EF4-FFF2-40B4-BE49-F238E27FC236}">
                <a16:creationId xmlns:a16="http://schemas.microsoft.com/office/drawing/2014/main" id="{9B14B133-93AB-4907-9675-262E4354FE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47109" name="Zástupný symbol pro číslo snímku 4">
            <a:extLst>
              <a:ext uri="{FF2B5EF4-FFF2-40B4-BE49-F238E27FC236}">
                <a16:creationId xmlns:a16="http://schemas.microsoft.com/office/drawing/2014/main" id="{69CC8238-1F45-404E-BF83-35341980B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4863E1-3C33-4333-956D-C8FE42EE0C35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cs-CZ" altLang="cs-CZ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6665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0550" y="504825"/>
            <a:ext cx="3605213" cy="2525713"/>
          </a:xfrm>
          <a:ln/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ČRA - setkání s Diplomatickou akademií MZV (11.11.2014)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C75817-69D2-4253-ACC8-EE0485E77E45}" type="slidenum">
              <a:rPr lang="cs-CZ" smtClean="0"/>
              <a:pPr>
                <a:defRPr/>
              </a:pPr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681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0550" y="504825"/>
            <a:ext cx="3605213" cy="2525713"/>
          </a:xfrm>
          <a:ln/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ČRA - setkání s Diplomatickou akademií MZV (11.11.2014)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B5366-7D63-47BA-AB52-0D9FA3C08E4D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2986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0550" y="504825"/>
            <a:ext cx="3605213" cy="2525713"/>
          </a:xfrm>
          <a:ln/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ČRA - setkání s Diplomatickou akademií MZV (11.11.2014)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C75817-69D2-4253-ACC8-EE0485E77E45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1065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>
            <a:extLst>
              <a:ext uri="{FF2B5EF4-FFF2-40B4-BE49-F238E27FC236}">
                <a16:creationId xmlns:a16="http://schemas.microsoft.com/office/drawing/2014/main" id="{D1FF34DF-2044-4DE2-8B81-069323182D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Zástupný symbol pro poznámky 2">
            <a:extLst>
              <a:ext uri="{FF2B5EF4-FFF2-40B4-BE49-F238E27FC236}">
                <a16:creationId xmlns:a16="http://schemas.microsoft.com/office/drawing/2014/main" id="{008D6747-6614-4112-B092-FD0A4A78F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8548" name="Zástupný symbol pro záhlaví 3">
            <a:extLst>
              <a:ext uri="{FF2B5EF4-FFF2-40B4-BE49-F238E27FC236}">
                <a16:creationId xmlns:a16="http://schemas.microsoft.com/office/drawing/2014/main" id="{A9DB4B05-EEF5-4E4A-A14F-29C3634D35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>
                <a:latin typeface="Arial" panose="020B0604020202020204" pitchFamily="34" charset="0"/>
              </a:rPr>
              <a:t>ČRA - setkání s Diplomatickou akademií MZV (11.11.2014)</a:t>
            </a:r>
          </a:p>
        </p:txBody>
      </p:sp>
      <p:sp>
        <p:nvSpPr>
          <p:cNvPr id="108549" name="Zástupný symbol pro číslo snímku 4">
            <a:extLst>
              <a:ext uri="{FF2B5EF4-FFF2-40B4-BE49-F238E27FC236}">
                <a16:creationId xmlns:a16="http://schemas.microsoft.com/office/drawing/2014/main" id="{832E3551-C23C-4595-8D34-D7EC60677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0762EB-4227-4975-8BCA-B6D0136DB186}" type="slidenum">
              <a:rPr lang="cs-CZ" altLang="cs-CZ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cs-CZ" altLang="cs-CZ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0550" y="504825"/>
            <a:ext cx="3605213" cy="2525713"/>
          </a:xfrm>
          <a:ln/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ČRA - setkání s Diplomatickou akademií MZV (11.11.2014)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4DD8FF-3C50-491F-A8EE-1A5BF2A7FD80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0550" y="504825"/>
            <a:ext cx="3605213" cy="2525713"/>
          </a:xfrm>
          <a:ln/>
        </p:spPr>
      </p:sp>
      <p:sp>
        <p:nvSpPr>
          <p:cNvPr id="1044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7C75EA-58E0-41A1-956B-B1E39AF89F84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962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0550" y="504825"/>
            <a:ext cx="3605213" cy="2525713"/>
          </a:xfrm>
          <a:ln/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54140F-1A69-46B8-8AF8-F3A746000CC0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432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30550" y="504825"/>
            <a:ext cx="3605213" cy="2525713"/>
          </a:xfrm>
          <a:ln/>
        </p:spPr>
      </p:sp>
      <p:sp>
        <p:nvSpPr>
          <p:cNvPr id="1423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jméno autora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F5246-4368-45C0-BA6C-56857B68F8AB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16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04ACAC9-01C5-4C4A-8F39-1B24861DF3E4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026526" cy="6316663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65B1715F-4CAF-4D3E-8EC1-36280F56844C}"/>
                </a:ext>
              </a:extLst>
            </p:cNvPr>
            <p:cNvCxnSpPr/>
            <p:nvPr/>
          </p:nvCxnSpPr>
          <p:spPr>
            <a:xfrm flipV="1">
              <a:off x="5131204" y="4176276"/>
              <a:ext cx="4022070" cy="268155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90C6DEB1-78BE-4387-B946-DCD353FA1FAD}"/>
                </a:ext>
              </a:extLst>
            </p:cNvPr>
            <p:cNvCxnSpPr/>
            <p:nvPr/>
          </p:nvCxnSpPr>
          <p:spPr>
            <a:xfrm>
              <a:off x="7042252" y="172"/>
              <a:ext cx="1219200" cy="68576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DB2CA4B4-4FE1-4A0C-A398-37FA3B199447}"/>
                </a:ext>
              </a:extLst>
            </p:cNvPr>
            <p:cNvSpPr/>
            <p:nvPr/>
          </p:nvSpPr>
          <p:spPr>
            <a:xfrm>
              <a:off x="6892271" y="172"/>
              <a:ext cx="2269067" cy="6866295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CB892F75-8C52-4FD2-B7AF-8A3423DC0AEA}"/>
                </a:ext>
              </a:extLst>
            </p:cNvPr>
            <p:cNvSpPr/>
            <p:nvPr/>
          </p:nvSpPr>
          <p:spPr>
            <a:xfrm>
              <a:off x="7205134" y="-8468"/>
              <a:ext cx="1948140" cy="686629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817ADCB7-A26F-499A-B2FB-E2F94D895F56}"/>
                </a:ext>
              </a:extLst>
            </p:cNvPr>
            <p:cNvSpPr/>
            <p:nvPr/>
          </p:nvSpPr>
          <p:spPr>
            <a:xfrm>
              <a:off x="6637465" y="3920561"/>
              <a:ext cx="2514197" cy="2937268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7E484648-4071-412A-8E23-2AC7ACC4E95B}"/>
                </a:ext>
              </a:extLst>
            </p:cNvPr>
            <p:cNvSpPr/>
            <p:nvPr/>
          </p:nvSpPr>
          <p:spPr>
            <a:xfrm>
              <a:off x="7009998" y="-8468"/>
              <a:ext cx="2143276" cy="686629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692905DC-DB5F-452B-9CC6-B5D8C1B7B9E7}"/>
                </a:ext>
              </a:extLst>
            </p:cNvPr>
            <p:cNvSpPr/>
            <p:nvPr/>
          </p:nvSpPr>
          <p:spPr>
            <a:xfrm>
              <a:off x="8295318" y="-8468"/>
              <a:ext cx="857956" cy="686629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43310144-00EF-426E-A8B4-AE202A31F7CB}"/>
                </a:ext>
              </a:extLst>
            </p:cNvPr>
            <p:cNvSpPr/>
            <p:nvPr/>
          </p:nvSpPr>
          <p:spPr>
            <a:xfrm>
              <a:off x="8077605" y="-8468"/>
              <a:ext cx="1065993" cy="686629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3409295E-D0E4-4F4F-AB58-01A524C72D04}"/>
                </a:ext>
              </a:extLst>
            </p:cNvPr>
            <p:cNvSpPr/>
            <p:nvPr/>
          </p:nvSpPr>
          <p:spPr>
            <a:xfrm>
              <a:off x="8059864" y="4893314"/>
              <a:ext cx="1095023" cy="1964514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125B8F8A-1981-4817-B2C4-D6D6DECBE63D}"/>
                </a:ext>
              </a:extLst>
            </p:cNvPr>
            <p:cNvSpPr/>
            <p:nvPr/>
          </p:nvSpPr>
          <p:spPr>
            <a:xfrm>
              <a:off x="-8466" y="-8468"/>
              <a:ext cx="862794" cy="5698301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930" y="2209166"/>
            <a:ext cx="5735677" cy="1512540"/>
          </a:xfrm>
        </p:spPr>
        <p:txBody>
          <a:bodyPr anchor="b">
            <a:noAutofit/>
          </a:bodyPr>
          <a:lstStyle>
            <a:lvl1pPr algn="r">
              <a:defRPr sz="4962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930" y="3721705"/>
            <a:ext cx="5735677" cy="100777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0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0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0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0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0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0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7F8D912-5D5C-4A64-A375-387A24C0D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EF0D-F0BB-DE4B-95CE-6DB70DBA9567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AF81FF2-0EDF-4D28-95D8-E704FD54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345E6EA-E619-4E10-9100-2C0C7FAC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17FD7-C940-4BF9-9868-44311D677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48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560070"/>
            <a:ext cx="6248531" cy="3127058"/>
          </a:xfrm>
        </p:spPr>
        <p:txBody>
          <a:bodyPr anchor="ctr"/>
          <a:lstStyle>
            <a:lvl1pPr algn="l">
              <a:defRPr sz="4043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4107181"/>
            <a:ext cx="6248531" cy="1443321"/>
          </a:xfrm>
        </p:spPr>
        <p:txBody>
          <a:bodyPr anchor="ctr"/>
          <a:lstStyle>
            <a:lvl1pPr marL="0" indent="0" algn="l">
              <a:buNone/>
              <a:defRPr sz="165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007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84015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3pPr>
            <a:lvl4pPr marL="1260226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4pPr>
            <a:lvl5pPr marL="1680301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5pPr>
            <a:lvl6pPr marL="2100377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6pPr>
            <a:lvl7pPr marL="2520452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7pPr>
            <a:lvl8pPr marL="2940528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8pPr>
            <a:lvl9pPr marL="3360603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04274-D21D-4D03-B2F0-9B282D44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E9BF3-0B8A-45E1-8CB9-07407F8B1C3D}" type="datetime1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B7D4F-4A5C-43B4-8372-06E52420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C2E7B-440A-47D6-81BD-8E0448105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6171D-1426-4ADF-83EE-6BA6E74D9B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41527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22144534-1316-403E-86E3-400C7D3AE4FF}"/>
              </a:ext>
            </a:extLst>
          </p:cNvPr>
          <p:cNvSpPr txBox="1"/>
          <p:nvPr/>
        </p:nvSpPr>
        <p:spPr>
          <a:xfrm>
            <a:off x="474663" y="725488"/>
            <a:ext cx="450850" cy="538162"/>
          </a:xfrm>
          <a:prstGeom prst="rect">
            <a:avLst/>
          </a:prstGeom>
        </p:spPr>
        <p:txBody>
          <a:bodyPr lIns="84011" tIns="42005" rIns="84011" bIns="4200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35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BDB7EE3C-737D-4B41-86E3-01DAD6A4A2B6}"/>
              </a:ext>
            </a:extLst>
          </p:cNvPr>
          <p:cNvSpPr txBox="1"/>
          <p:nvPr/>
        </p:nvSpPr>
        <p:spPr>
          <a:xfrm>
            <a:off x="6642100" y="2652713"/>
            <a:ext cx="450850" cy="536575"/>
          </a:xfrm>
          <a:prstGeom prst="rect">
            <a:avLst/>
          </a:prstGeom>
        </p:spPr>
        <p:txBody>
          <a:bodyPr lIns="84011" tIns="42005" rIns="84011" bIns="4200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35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778" y="560070"/>
            <a:ext cx="5977304" cy="2777014"/>
          </a:xfrm>
        </p:spPr>
        <p:txBody>
          <a:bodyPr anchor="ctr"/>
          <a:lstStyle>
            <a:lvl1pPr algn="l">
              <a:defRPr sz="4043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3870" y="3337084"/>
            <a:ext cx="5335120" cy="3500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7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0075" indent="0">
              <a:buFontTx/>
              <a:buNone/>
              <a:defRPr/>
            </a:lvl2pPr>
            <a:lvl3pPr marL="840151" indent="0">
              <a:buFontTx/>
              <a:buNone/>
              <a:defRPr/>
            </a:lvl3pPr>
            <a:lvl4pPr marL="1260226" indent="0">
              <a:buFontTx/>
              <a:buNone/>
              <a:defRPr/>
            </a:lvl4pPr>
            <a:lvl5pPr marL="1680301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4" y="4107181"/>
            <a:ext cx="6248532" cy="1443321"/>
          </a:xfrm>
        </p:spPr>
        <p:txBody>
          <a:bodyPr anchor="ctr"/>
          <a:lstStyle>
            <a:lvl1pPr marL="0" indent="0" algn="l">
              <a:buNone/>
              <a:defRPr sz="165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007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84015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3pPr>
            <a:lvl4pPr marL="1260226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4pPr>
            <a:lvl5pPr marL="1680301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5pPr>
            <a:lvl6pPr marL="2100377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6pPr>
            <a:lvl7pPr marL="2520452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7pPr>
            <a:lvl8pPr marL="2940528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8pPr>
            <a:lvl9pPr marL="3360603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F6165F-2B14-4C69-95D5-AB6B3E682A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04BE-1362-4E70-B73C-31387242DCEB}" type="datetime1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BE681A-3E22-4D62-91CF-C6F5198C3D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84F502-DBA8-4D1B-AD92-C8B2D15B26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39F5925-F932-4525-84D5-F8CCFF5B81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64402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4" y="1775014"/>
            <a:ext cx="6248532" cy="2384579"/>
          </a:xfrm>
        </p:spPr>
        <p:txBody>
          <a:bodyPr anchor="b"/>
          <a:lstStyle>
            <a:lvl1pPr algn="l">
              <a:defRPr sz="4043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4" y="4159593"/>
            <a:ext cx="6248532" cy="1390909"/>
          </a:xfrm>
        </p:spPr>
        <p:txBody>
          <a:bodyPr/>
          <a:lstStyle>
            <a:lvl1pPr marL="0" indent="0" algn="l">
              <a:buNone/>
              <a:defRPr sz="165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007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84015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3pPr>
            <a:lvl4pPr marL="1260226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4pPr>
            <a:lvl5pPr marL="1680301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5pPr>
            <a:lvl6pPr marL="2100377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6pPr>
            <a:lvl7pPr marL="2520452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7pPr>
            <a:lvl8pPr marL="2940528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8pPr>
            <a:lvl9pPr marL="3360603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42AB-2AFA-433E-8FC9-7E7600015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8A62-A16E-4E48-B282-2A793C2781BD}" type="datetime1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3ED59-7C5A-4485-A221-76C563B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4D7A2-916F-47B9-968F-422DD947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59E7B-7542-45BA-8F50-4742407CA2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14975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64004B2-1D10-426D-8D4F-24ACD0C68C52}"/>
              </a:ext>
            </a:extLst>
          </p:cNvPr>
          <p:cNvSpPr txBox="1"/>
          <p:nvPr/>
        </p:nvSpPr>
        <p:spPr>
          <a:xfrm>
            <a:off x="474663" y="725488"/>
            <a:ext cx="450850" cy="538162"/>
          </a:xfrm>
          <a:prstGeom prst="rect">
            <a:avLst/>
          </a:prstGeom>
        </p:spPr>
        <p:txBody>
          <a:bodyPr lIns="84011" tIns="42005" rIns="84011" bIns="4200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35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8A79F618-A0AE-4DB4-8BE4-CDE8C560F2F3}"/>
              </a:ext>
            </a:extLst>
          </p:cNvPr>
          <p:cNvSpPr txBox="1"/>
          <p:nvPr/>
        </p:nvSpPr>
        <p:spPr>
          <a:xfrm>
            <a:off x="6642100" y="2652713"/>
            <a:ext cx="450850" cy="536575"/>
          </a:xfrm>
          <a:prstGeom prst="rect">
            <a:avLst/>
          </a:prstGeom>
        </p:spPr>
        <p:txBody>
          <a:bodyPr lIns="84011" tIns="42005" rIns="84011" bIns="4200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35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778" y="560070"/>
            <a:ext cx="5977304" cy="2777014"/>
          </a:xfrm>
        </p:spPr>
        <p:txBody>
          <a:bodyPr anchor="ctr"/>
          <a:lstStyle>
            <a:lvl1pPr algn="l">
              <a:defRPr sz="4043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072" y="3687128"/>
            <a:ext cx="6248533" cy="47246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0075" indent="0">
              <a:buFontTx/>
              <a:buNone/>
              <a:defRPr/>
            </a:lvl2pPr>
            <a:lvl3pPr marL="840151" indent="0">
              <a:buFontTx/>
              <a:buNone/>
              <a:defRPr/>
            </a:lvl3pPr>
            <a:lvl4pPr marL="1260226" indent="0">
              <a:buFontTx/>
              <a:buNone/>
              <a:defRPr/>
            </a:lvl4pPr>
            <a:lvl5pPr marL="1680301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4" y="4159593"/>
            <a:ext cx="6248532" cy="1390909"/>
          </a:xfrm>
        </p:spPr>
        <p:txBody>
          <a:bodyPr/>
          <a:lstStyle>
            <a:lvl1pPr marL="0" indent="0" algn="l">
              <a:buNone/>
              <a:defRPr sz="165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007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84015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3pPr>
            <a:lvl4pPr marL="1260226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4pPr>
            <a:lvl5pPr marL="1680301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5pPr>
            <a:lvl6pPr marL="2100377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6pPr>
            <a:lvl7pPr marL="2520452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7pPr>
            <a:lvl8pPr marL="2940528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8pPr>
            <a:lvl9pPr marL="3360603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60008F-3DE4-4F34-9E86-E4085E3E0D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CB6A-63D9-40B9-A876-0BB1AEE669C6}" type="datetime1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2A1BF4-5DA8-44DF-AE90-197D9A8D62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8CF92D-2BFD-4553-A5D6-E641521466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5454A9F-0D9B-4B5F-9B85-F3E3735CA9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45325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226" y="560070"/>
            <a:ext cx="6242380" cy="2777014"/>
          </a:xfrm>
        </p:spPr>
        <p:txBody>
          <a:bodyPr anchor="ctr"/>
          <a:lstStyle>
            <a:lvl1pPr algn="l">
              <a:defRPr sz="4043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072" y="3687128"/>
            <a:ext cx="6248533" cy="47246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5">
                <a:solidFill>
                  <a:schemeClr val="accent1"/>
                </a:solidFill>
              </a:defRPr>
            </a:lvl1pPr>
            <a:lvl2pPr marL="420075" indent="0">
              <a:buFontTx/>
              <a:buNone/>
              <a:defRPr/>
            </a:lvl2pPr>
            <a:lvl3pPr marL="840151" indent="0">
              <a:buFontTx/>
              <a:buNone/>
              <a:defRPr/>
            </a:lvl3pPr>
            <a:lvl4pPr marL="1260226" indent="0">
              <a:buFontTx/>
              <a:buNone/>
              <a:defRPr/>
            </a:lvl4pPr>
            <a:lvl5pPr marL="1680301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4" y="4159593"/>
            <a:ext cx="6248532" cy="1390909"/>
          </a:xfrm>
        </p:spPr>
        <p:txBody>
          <a:bodyPr/>
          <a:lstStyle>
            <a:lvl1pPr marL="0" indent="0" algn="l">
              <a:buNone/>
              <a:defRPr sz="165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007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84015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3pPr>
            <a:lvl4pPr marL="1260226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4pPr>
            <a:lvl5pPr marL="1680301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5pPr>
            <a:lvl6pPr marL="2100377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6pPr>
            <a:lvl7pPr marL="2520452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7pPr>
            <a:lvl8pPr marL="2940528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8pPr>
            <a:lvl9pPr marL="3360603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0A71FB-44BC-4F52-B7BE-8E9439971B5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33821-C4F9-4764-A288-C2AD76FA25A8}" type="datetime1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9B719E-CDBB-4CA9-9651-CDBE8AD6C4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F526B8-933A-4AF0-9571-231DBEAFAD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A92CB1C-6C5C-4779-9C2D-E6D4EE60AB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28965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0BA21-022C-4773-B9D6-4008B39C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5D4CF-7F97-4116-84E9-1651AC8410C9}" type="datetime1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4C7F5-9678-4473-BF9C-99B7622F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2E7F-E0E7-430F-94C3-25EDBAA6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305AD-980B-4207-9B1F-34B318FBC2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453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3917" y="560070"/>
            <a:ext cx="963518" cy="482477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4" y="560070"/>
            <a:ext cx="5113854" cy="482477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2645A-4B7D-4D0C-A514-E48C431F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A2CA-A857-49AA-89A2-4E2EF09664E6}" type="datetime1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8429F-462E-4927-9BFD-C9342AD3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3E171-9DD2-487F-BC07-9C4ADA68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19AD5-67B7-4347-9727-65203A2BEB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078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AF109-BB32-4E05-BAF2-E7FB19DA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EC42A-6117-472E-BFAF-8F52F1CD12F9}" type="datetime1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07BCA-C613-41F6-BAA7-D6CA4479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8FCB4-224A-4BB7-A707-77F1DD80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DD22A-FC93-4F7D-881D-388DA94E94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65859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4" y="2481423"/>
            <a:ext cx="6248532" cy="1678171"/>
          </a:xfrm>
        </p:spPr>
        <p:txBody>
          <a:bodyPr anchor="b"/>
          <a:lstStyle>
            <a:lvl1pPr algn="l">
              <a:defRPr sz="3675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4" y="4159593"/>
            <a:ext cx="6248532" cy="790493"/>
          </a:xfrm>
        </p:spPr>
        <p:txBody>
          <a:bodyPr/>
          <a:lstStyle>
            <a:lvl1pPr marL="0" indent="0" algn="l">
              <a:buNone/>
              <a:defRPr sz="183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007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84015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3pPr>
            <a:lvl4pPr marL="1260226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4pPr>
            <a:lvl5pPr marL="1680301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5pPr>
            <a:lvl6pPr marL="2100377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6pPr>
            <a:lvl7pPr marL="2520452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7pPr>
            <a:lvl8pPr marL="2940528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8pPr>
            <a:lvl9pPr marL="3360603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C602D-75C8-4AC2-A679-FC04D13F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EBD6-529D-4180-AE23-7D40A424A5CF}" type="datetime1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F90A8-4A46-4484-A330-5F9165D3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52F62-B60E-44B1-B053-1C735A87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E8AD9-4591-4E7A-87A5-A4FA25697C6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261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560070"/>
            <a:ext cx="6248531" cy="121348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6" y="1985041"/>
            <a:ext cx="3039857" cy="3565460"/>
          </a:xfrm>
        </p:spPr>
        <p:txBody>
          <a:bodyPr/>
          <a:lstStyle>
            <a:lvl1pPr>
              <a:defRPr sz="1654"/>
            </a:lvl1pPr>
            <a:lvl2pPr>
              <a:defRPr sz="1470"/>
            </a:lvl2pPr>
            <a:lvl3pPr>
              <a:defRPr sz="1286"/>
            </a:lvl3pPr>
            <a:lvl4pPr>
              <a:defRPr sz="1103"/>
            </a:lvl4pPr>
            <a:lvl5pPr>
              <a:defRPr sz="1103"/>
            </a:lvl5pPr>
            <a:lvl6pPr>
              <a:defRPr sz="1103"/>
            </a:lvl6pPr>
            <a:lvl7pPr>
              <a:defRPr sz="1103"/>
            </a:lvl7pPr>
            <a:lvl8pPr>
              <a:defRPr sz="1103"/>
            </a:lvl8pPr>
            <a:lvl9pPr>
              <a:defRPr sz="1103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8748" y="1985043"/>
            <a:ext cx="3039858" cy="3565460"/>
          </a:xfrm>
        </p:spPr>
        <p:txBody>
          <a:bodyPr/>
          <a:lstStyle>
            <a:lvl1pPr>
              <a:defRPr sz="1654"/>
            </a:lvl1pPr>
            <a:lvl2pPr>
              <a:defRPr sz="1470"/>
            </a:lvl2pPr>
            <a:lvl3pPr>
              <a:defRPr sz="1286"/>
            </a:lvl3pPr>
            <a:lvl4pPr>
              <a:defRPr sz="1103"/>
            </a:lvl4pPr>
            <a:lvl5pPr>
              <a:defRPr sz="1103"/>
            </a:lvl5pPr>
            <a:lvl6pPr>
              <a:defRPr sz="1103"/>
            </a:lvl6pPr>
            <a:lvl7pPr>
              <a:defRPr sz="1103"/>
            </a:lvl7pPr>
            <a:lvl8pPr>
              <a:defRPr sz="1103"/>
            </a:lvl8pPr>
            <a:lvl9pPr>
              <a:defRPr sz="1103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E2950A-7A11-4AE6-B95B-447A7F57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6CE9-4580-4CFB-8417-AC6816E1F2B2}" type="datetime1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BF58C2-2A4F-4059-AE4B-2353A5F8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BB1B7-219C-409B-ADC3-325AB84F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C7202-BB8E-42DF-A86E-C371F477CF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149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560070"/>
            <a:ext cx="6248530" cy="121348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4" y="1985403"/>
            <a:ext cx="3042380" cy="529441"/>
          </a:xfrm>
        </p:spPr>
        <p:txBody>
          <a:bodyPr anchor="b">
            <a:noAutofit/>
          </a:bodyPr>
          <a:lstStyle>
            <a:lvl1pPr marL="0" indent="0">
              <a:buNone/>
              <a:defRPr sz="2205" b="0"/>
            </a:lvl1pPr>
            <a:lvl2pPr marL="420075" indent="0">
              <a:buNone/>
              <a:defRPr sz="1838" b="1"/>
            </a:lvl2pPr>
            <a:lvl3pPr marL="840151" indent="0">
              <a:buNone/>
              <a:defRPr sz="1654" b="1"/>
            </a:lvl3pPr>
            <a:lvl4pPr marL="1260226" indent="0">
              <a:buNone/>
              <a:defRPr sz="1470" b="1"/>
            </a:lvl4pPr>
            <a:lvl5pPr marL="1680301" indent="0">
              <a:buNone/>
              <a:defRPr sz="1470" b="1"/>
            </a:lvl5pPr>
            <a:lvl6pPr marL="2100377" indent="0">
              <a:buNone/>
              <a:defRPr sz="1470" b="1"/>
            </a:lvl6pPr>
            <a:lvl7pPr marL="2520452" indent="0">
              <a:buNone/>
              <a:defRPr sz="1470" b="1"/>
            </a:lvl7pPr>
            <a:lvl8pPr marL="2940528" indent="0">
              <a:buNone/>
              <a:defRPr sz="1470" b="1"/>
            </a:lvl8pPr>
            <a:lvl9pPr marL="3360603" indent="0">
              <a:buNone/>
              <a:defRPr sz="147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074" y="2514845"/>
            <a:ext cx="3042380" cy="303565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06224" y="1985403"/>
            <a:ext cx="3042380" cy="529441"/>
          </a:xfrm>
        </p:spPr>
        <p:txBody>
          <a:bodyPr anchor="b">
            <a:noAutofit/>
          </a:bodyPr>
          <a:lstStyle>
            <a:lvl1pPr marL="0" indent="0">
              <a:buNone/>
              <a:defRPr sz="2205" b="0"/>
            </a:lvl1pPr>
            <a:lvl2pPr marL="420075" indent="0">
              <a:buNone/>
              <a:defRPr sz="1838" b="1"/>
            </a:lvl2pPr>
            <a:lvl3pPr marL="840151" indent="0">
              <a:buNone/>
              <a:defRPr sz="1654" b="1"/>
            </a:lvl3pPr>
            <a:lvl4pPr marL="1260226" indent="0">
              <a:buNone/>
              <a:defRPr sz="1470" b="1"/>
            </a:lvl4pPr>
            <a:lvl5pPr marL="1680301" indent="0">
              <a:buNone/>
              <a:defRPr sz="1470" b="1"/>
            </a:lvl5pPr>
            <a:lvl6pPr marL="2100377" indent="0">
              <a:buNone/>
              <a:defRPr sz="1470" b="1"/>
            </a:lvl6pPr>
            <a:lvl7pPr marL="2520452" indent="0">
              <a:buNone/>
              <a:defRPr sz="1470" b="1"/>
            </a:lvl7pPr>
            <a:lvl8pPr marL="2940528" indent="0">
              <a:buNone/>
              <a:defRPr sz="1470" b="1"/>
            </a:lvl8pPr>
            <a:lvl9pPr marL="3360603" indent="0">
              <a:buNone/>
              <a:defRPr sz="147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06224" y="2514845"/>
            <a:ext cx="3042380" cy="303565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80B3C6-3CE2-4419-86C6-6D6FBF74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B32B-27D0-47E2-89D2-597E6CCD5D3A}" type="datetime1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C2BE7D-49EE-42F2-86AB-577BCBA0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1409CB-20B5-47C8-9930-A0CD2E31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B86C7-DAC4-492E-836A-89914CF738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595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4" y="560070"/>
            <a:ext cx="6248531" cy="121348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F2BC658-25F9-47DA-8B6F-2665D6EB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1E9AF-8A24-465A-AE69-EB9C4599648A}" type="datetime1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AD7A6-878B-41E9-9229-C39E7E1E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D8A508-B10B-43F5-8F90-A1DEA849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9FB75-8188-4064-BDE0-66BD5264777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10477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18C0065-2229-4670-87CA-09976C0D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07D3-425F-48FE-918F-D87826D5D533}" type="datetime1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36A24F-3833-4142-AE0D-ADA7939B6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2CDD7E-2E71-47A5-9706-59932391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1F5FB-D166-4215-9FCD-4DE7D6D3F29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553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4" y="1376842"/>
            <a:ext cx="2746585" cy="1174591"/>
          </a:xfrm>
        </p:spPr>
        <p:txBody>
          <a:bodyPr anchor="b"/>
          <a:lstStyle>
            <a:lvl1pPr>
              <a:defRPr sz="183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474" y="473088"/>
            <a:ext cx="3333130" cy="50774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4" y="2551433"/>
            <a:ext cx="2746585" cy="2374463"/>
          </a:xfrm>
        </p:spPr>
        <p:txBody>
          <a:bodyPr/>
          <a:lstStyle>
            <a:lvl1pPr marL="0" indent="0">
              <a:buNone/>
              <a:defRPr sz="1286"/>
            </a:lvl1pPr>
            <a:lvl2pPr marL="315057" indent="0">
              <a:buNone/>
              <a:defRPr sz="965"/>
            </a:lvl2pPr>
            <a:lvl3pPr marL="630113" indent="0">
              <a:buNone/>
              <a:defRPr sz="827"/>
            </a:lvl3pPr>
            <a:lvl4pPr marL="945170" indent="0">
              <a:buNone/>
              <a:defRPr sz="689"/>
            </a:lvl4pPr>
            <a:lvl5pPr marL="1260226" indent="0">
              <a:buNone/>
              <a:defRPr sz="689"/>
            </a:lvl5pPr>
            <a:lvl6pPr marL="1575283" indent="0">
              <a:buNone/>
              <a:defRPr sz="689"/>
            </a:lvl6pPr>
            <a:lvl7pPr marL="1890339" indent="0">
              <a:buNone/>
              <a:defRPr sz="689"/>
            </a:lvl7pPr>
            <a:lvl8pPr marL="2205396" indent="0">
              <a:buNone/>
              <a:defRPr sz="689"/>
            </a:lvl8pPr>
            <a:lvl9pPr marL="2520452" indent="0">
              <a:buNone/>
              <a:defRPr sz="68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92FA8C-D6AE-4844-9E9F-156D13E2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2EEB0-0F0B-40EA-87E5-C9FA95C2BFE6}" type="datetime1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D36B0A-D7FF-41D3-97F2-6388642C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092087-6E5A-4A9A-88E4-CB4A40137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EC2AA-A292-4B22-AE18-49D724D4186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507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4" y="4410551"/>
            <a:ext cx="6248531" cy="520691"/>
          </a:xfrm>
        </p:spPr>
        <p:txBody>
          <a:bodyPr anchor="b"/>
          <a:lstStyle>
            <a:lvl1pPr algn="l">
              <a:defRPr sz="2205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0074" y="560070"/>
            <a:ext cx="6248531" cy="3533254"/>
          </a:xfrm>
        </p:spPr>
        <p:txBody>
          <a:bodyPr rtlCol="0">
            <a:normAutofit/>
          </a:bodyPr>
          <a:lstStyle>
            <a:lvl1pPr marL="0" indent="0" algn="ctr">
              <a:buNone/>
              <a:defRPr sz="1470"/>
            </a:lvl1pPr>
            <a:lvl2pPr marL="420075" indent="0">
              <a:buNone/>
              <a:defRPr sz="1470"/>
            </a:lvl2pPr>
            <a:lvl3pPr marL="840151" indent="0">
              <a:buNone/>
              <a:defRPr sz="1470"/>
            </a:lvl3pPr>
            <a:lvl4pPr marL="1260226" indent="0">
              <a:buNone/>
              <a:defRPr sz="1470"/>
            </a:lvl4pPr>
            <a:lvl5pPr marL="1680301" indent="0">
              <a:buNone/>
              <a:defRPr sz="1470"/>
            </a:lvl5pPr>
            <a:lvl6pPr marL="2100377" indent="0">
              <a:buNone/>
              <a:defRPr sz="1470"/>
            </a:lvl6pPr>
            <a:lvl7pPr marL="2520452" indent="0">
              <a:buNone/>
              <a:defRPr sz="1470"/>
            </a:lvl7pPr>
            <a:lvl8pPr marL="2940528" indent="0">
              <a:buNone/>
              <a:defRPr sz="1470"/>
            </a:lvl8pPr>
            <a:lvl9pPr marL="3360603" indent="0">
              <a:buNone/>
              <a:defRPr sz="147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4" y="4931242"/>
            <a:ext cx="6248531" cy="619260"/>
          </a:xfrm>
        </p:spPr>
        <p:txBody>
          <a:bodyPr/>
          <a:lstStyle>
            <a:lvl1pPr marL="0" indent="0">
              <a:buNone/>
              <a:defRPr sz="1103"/>
            </a:lvl1pPr>
            <a:lvl2pPr marL="420075" indent="0">
              <a:buNone/>
              <a:defRPr sz="1103"/>
            </a:lvl2pPr>
            <a:lvl3pPr marL="840151" indent="0">
              <a:buNone/>
              <a:defRPr sz="919"/>
            </a:lvl3pPr>
            <a:lvl4pPr marL="1260226" indent="0">
              <a:buNone/>
              <a:defRPr sz="827"/>
            </a:lvl4pPr>
            <a:lvl5pPr marL="1680301" indent="0">
              <a:buNone/>
              <a:defRPr sz="827"/>
            </a:lvl5pPr>
            <a:lvl6pPr marL="2100377" indent="0">
              <a:buNone/>
              <a:defRPr sz="827"/>
            </a:lvl6pPr>
            <a:lvl7pPr marL="2520452" indent="0">
              <a:buNone/>
              <a:defRPr sz="827"/>
            </a:lvl7pPr>
            <a:lvl8pPr marL="2940528" indent="0">
              <a:buNone/>
              <a:defRPr sz="827"/>
            </a:lvl8pPr>
            <a:lvl9pPr marL="3360603" indent="0">
              <a:buNone/>
              <a:defRPr sz="827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7EC121-DC47-4DF5-B0A3-553E8352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2D5C-A36B-4C67-9C87-6516F6CB906B}" type="datetime1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3AEF7-D7A4-4163-A7B6-68B3E163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4D01F4-04A0-4004-AC18-C9B3B235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EEDE2-489C-4FE4-92C4-4C2F3871B86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546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BB74B8A8-A668-413D-908D-1D0A2384844D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026526" cy="6316663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95E4243-F5B6-4B5F-AA0D-FEC820159EAA}"/>
                </a:ext>
              </a:extLst>
            </p:cNvPr>
            <p:cNvSpPr/>
            <p:nvPr/>
          </p:nvSpPr>
          <p:spPr>
            <a:xfrm>
              <a:off x="-8467" y="4013862"/>
              <a:ext cx="456394" cy="2852605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AB769A-A11E-4419-B267-F73D2FFFC00D}"/>
                </a:ext>
              </a:extLst>
            </p:cNvPr>
            <p:cNvCxnSpPr/>
            <p:nvPr/>
          </p:nvCxnSpPr>
          <p:spPr>
            <a:xfrm flipV="1">
              <a:off x="5131204" y="4176276"/>
              <a:ext cx="4022070" cy="268155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1C006C-8105-4573-B467-793B7DEF2295}"/>
                </a:ext>
              </a:extLst>
            </p:cNvPr>
            <p:cNvCxnSpPr/>
            <p:nvPr/>
          </p:nvCxnSpPr>
          <p:spPr>
            <a:xfrm>
              <a:off x="7042252" y="172"/>
              <a:ext cx="1219200" cy="68576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E5054FD-D223-4974-A739-82A3EC703646}"/>
                </a:ext>
              </a:extLst>
            </p:cNvPr>
            <p:cNvSpPr/>
            <p:nvPr/>
          </p:nvSpPr>
          <p:spPr>
            <a:xfrm>
              <a:off x="6892271" y="172"/>
              <a:ext cx="2269067" cy="6866295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D7E9207-4DD4-4310-AF0B-22E9C2163931}"/>
                </a:ext>
              </a:extLst>
            </p:cNvPr>
            <p:cNvSpPr/>
            <p:nvPr/>
          </p:nvSpPr>
          <p:spPr>
            <a:xfrm>
              <a:off x="7205134" y="-8468"/>
              <a:ext cx="1948140" cy="686629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BE547E7-66AC-450C-A0F1-57B341217391}"/>
                </a:ext>
              </a:extLst>
            </p:cNvPr>
            <p:cNvSpPr/>
            <p:nvPr/>
          </p:nvSpPr>
          <p:spPr>
            <a:xfrm>
              <a:off x="6637464" y="3920561"/>
              <a:ext cx="2514198" cy="2937268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6664BE9-3E81-466F-BCA1-518C03256CC0}"/>
                </a:ext>
              </a:extLst>
            </p:cNvPr>
            <p:cNvSpPr/>
            <p:nvPr/>
          </p:nvSpPr>
          <p:spPr>
            <a:xfrm>
              <a:off x="7009998" y="-8468"/>
              <a:ext cx="2143276" cy="686629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D40AB89-0330-445A-8BB5-F66F92D1D398}"/>
                </a:ext>
              </a:extLst>
            </p:cNvPr>
            <p:cNvSpPr/>
            <p:nvPr/>
          </p:nvSpPr>
          <p:spPr>
            <a:xfrm>
              <a:off x="8295318" y="-8468"/>
              <a:ext cx="857956" cy="686629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3C02637-E580-4F8F-AB53-6EF6C5301F08}"/>
                </a:ext>
              </a:extLst>
            </p:cNvPr>
            <p:cNvSpPr/>
            <p:nvPr/>
          </p:nvSpPr>
          <p:spPr>
            <a:xfrm>
              <a:off x="8077605" y="-8468"/>
              <a:ext cx="1065993" cy="686629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5F32AF1-3A85-4395-A38F-81777F96A28C}"/>
                </a:ext>
              </a:extLst>
            </p:cNvPr>
            <p:cNvSpPr/>
            <p:nvPr/>
          </p:nvSpPr>
          <p:spPr>
            <a:xfrm>
              <a:off x="8059864" y="4893314"/>
              <a:ext cx="1095023" cy="1964514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6CD3252F-F3D3-4F79-BE1F-5A9E5755BB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0075" y="560388"/>
            <a:ext cx="6248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D6BE483-44AF-4C3C-B026-D678790A96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075" y="1984375"/>
            <a:ext cx="62484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DEFCC-7579-4418-87CA-07754D715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21300" y="5549900"/>
            <a:ext cx="673100" cy="33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2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5EA03D-57FD-4019-B723-EB6CCF3B57F1}" type="datetime1">
              <a:rPr lang="cs-CZ"/>
              <a:pPr>
                <a:defRPr/>
              </a:pPr>
              <a:t>09.11.2022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543E1-E89F-46B8-8606-36CA7040E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5549900"/>
            <a:ext cx="4551363" cy="33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D2A82-C7E4-43DF-94BA-1025C8A29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43650" y="5549900"/>
            <a:ext cx="504825" cy="3365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fld id="{7C37F4C6-DD00-47F2-B531-81D79D71AB5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13" r:id="rId11"/>
    <p:sldLayoutId id="2147484408" r:id="rId12"/>
    <p:sldLayoutId id="2147484414" r:id="rId13"/>
    <p:sldLayoutId id="2147484409" r:id="rId14"/>
    <p:sldLayoutId id="2147484410" r:id="rId15"/>
    <p:sldLayoutId id="2147484411" r:id="rId16"/>
  </p:sldLayoutIdLst>
  <p:hf sldNum="0" hdr="0" ftr="0" dt="0"/>
  <p:txStyles>
    <p:titleStyle>
      <a:lvl1pPr algn="l" defTabSz="4191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19100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anose="02040502050405020303" pitchFamily="18" charset="0"/>
        </a:defRPr>
      </a:lvl2pPr>
      <a:lvl3pPr algn="l" defTabSz="419100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anose="02040502050405020303" pitchFamily="18" charset="0"/>
        </a:defRPr>
      </a:lvl3pPr>
      <a:lvl4pPr algn="l" defTabSz="419100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anose="02040502050405020303" pitchFamily="18" charset="0"/>
        </a:defRPr>
      </a:lvl4pPr>
      <a:lvl5pPr algn="l" defTabSz="419100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1"/>
          </a:solidFill>
          <a:latin typeface="Georgia" panose="020405020504050203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325" indent="-314325" algn="l" defTabSz="419100" rtl="0" eaLnBrk="0" fontAlgn="base" hangingPunct="0">
        <a:spcBef>
          <a:spcPts val="925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1pPr>
      <a:lvl2pPr marL="681038" indent="-261938" algn="l" defTabSz="419100" rtl="0" eaLnBrk="0" fontAlgn="base" hangingPunct="0">
        <a:spcBef>
          <a:spcPts val="925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2pPr>
      <a:lvl3pPr marL="1049338" indent="-209550" algn="l" defTabSz="419100" rtl="0" eaLnBrk="0" fontAlgn="base" hangingPunct="0">
        <a:spcBef>
          <a:spcPts val="925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3pPr>
      <a:lvl4pPr marL="1470025" indent="-209550" algn="l" defTabSz="419100" rtl="0" eaLnBrk="0" fontAlgn="base" hangingPunct="0">
        <a:spcBef>
          <a:spcPts val="925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100" kern="1200">
          <a:solidFill>
            <a:srgbClr val="404040"/>
          </a:solidFill>
          <a:latin typeface="+mn-lt"/>
          <a:ea typeface="+mn-ea"/>
          <a:cs typeface="+mn-cs"/>
        </a:defRPr>
      </a:lvl4pPr>
      <a:lvl5pPr marL="1889125" indent="-209550" algn="l" defTabSz="419100" rtl="0" eaLnBrk="0" fontAlgn="base" hangingPunct="0">
        <a:spcBef>
          <a:spcPts val="925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100" kern="1200">
          <a:solidFill>
            <a:srgbClr val="404040"/>
          </a:solidFill>
          <a:latin typeface="+mn-lt"/>
          <a:ea typeface="+mn-ea"/>
          <a:cs typeface="+mn-cs"/>
        </a:defRPr>
      </a:lvl5pPr>
      <a:lvl6pPr marL="2310414" indent="-210038" algn="l" defTabSz="420075" rtl="0" eaLnBrk="1" latinLnBrk="0" hangingPunct="1">
        <a:spcBef>
          <a:spcPts val="91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730490" indent="-210038" algn="l" defTabSz="420075" rtl="0" eaLnBrk="1" latinLnBrk="0" hangingPunct="1">
        <a:spcBef>
          <a:spcPts val="91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150565" indent="-210038" algn="l" defTabSz="420075" rtl="0" eaLnBrk="1" latinLnBrk="0" hangingPunct="1">
        <a:spcBef>
          <a:spcPts val="91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570641" indent="-210038" algn="l" defTabSz="420075" rtl="0" eaLnBrk="1" latinLnBrk="0" hangingPunct="1">
        <a:spcBef>
          <a:spcPts val="91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007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20075" algn="l" defTabSz="42007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2pPr>
      <a:lvl3pPr marL="840151" algn="l" defTabSz="42007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260226" algn="l" defTabSz="42007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4pPr>
      <a:lvl5pPr marL="1680301" algn="l" defTabSz="42007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5pPr>
      <a:lvl6pPr marL="2100377" algn="l" defTabSz="42007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520452" algn="l" defTabSz="42007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2940528" algn="l" defTabSz="42007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360603" algn="l" defTabSz="420075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036D9DEE-7FE0-4B98-BDA5-56BEC09BA5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3078386"/>
            <a:ext cx="7956945" cy="1435001"/>
          </a:xfrm>
        </p:spPr>
        <p:txBody>
          <a:bodyPr/>
          <a:lstStyle/>
          <a:p>
            <a:pPr algn="ctr" eaLnBrk="1" hangingPunct="1"/>
            <a:r>
              <a:rPr lang="pl-PL" altLang="cs-CZ" sz="3600" b="1" dirty="0" smtClean="0">
                <a:solidFill>
                  <a:schemeClr val="accent2"/>
                </a:solidFill>
              </a:rPr>
              <a:t>Chudoba, pandemie, válka: výzvy pro udržitelný rozvoj</a:t>
            </a:r>
            <a:r>
              <a:rPr lang="cs-CZ" altLang="cs-CZ" sz="700" dirty="0"/>
              <a:t/>
            </a:r>
            <a:br>
              <a:rPr lang="cs-CZ" altLang="cs-CZ" sz="700" dirty="0"/>
            </a:br>
            <a:r>
              <a:rPr lang="cs-CZ" altLang="cs-CZ" sz="700" dirty="0"/>
              <a:t/>
            </a:r>
            <a:br>
              <a:rPr lang="cs-CZ" altLang="cs-CZ" sz="700" dirty="0"/>
            </a:br>
            <a:r>
              <a:rPr lang="cs-CZ" altLang="cs-CZ" sz="2500" dirty="0"/>
              <a:t/>
            </a:r>
            <a:br>
              <a:rPr lang="cs-CZ" altLang="cs-CZ" sz="2500" dirty="0"/>
            </a:br>
            <a:r>
              <a:rPr lang="cs-CZ" altLang="cs-CZ" sz="2800" b="1" dirty="0"/>
              <a:t>Michal Kaplan</a:t>
            </a:r>
            <a:br>
              <a:rPr lang="cs-CZ" altLang="cs-CZ" sz="2800" b="1" dirty="0"/>
            </a:br>
            <a:r>
              <a:rPr lang="cs-CZ" altLang="cs-CZ" sz="2800" dirty="0"/>
              <a:t>Ministerstvo zahraničních věcí ČR</a:t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F1063B07-5FB9-44ED-B1B2-9F6EB144F7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84200" y="4662488"/>
            <a:ext cx="6624638" cy="1123950"/>
          </a:xfrm>
        </p:spPr>
        <p:txBody>
          <a:bodyPr rtlCol="0">
            <a:normAutofit fontScale="92500" lnSpcReduction="10000"/>
          </a:bodyPr>
          <a:lstStyle/>
          <a:p>
            <a:pPr algn="ctr" defTabSz="420075" eaLnBrk="1" fontAlgn="auto" hangingPunct="1">
              <a:lnSpc>
                <a:spcPct val="80000"/>
              </a:lnSpc>
              <a:spcBef>
                <a:spcPts val="919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cs-CZ" altLang="cs-CZ" sz="2000" b="1" dirty="0"/>
          </a:p>
          <a:p>
            <a:pPr algn="ctr" defTabSz="420075" eaLnBrk="1" fontAlgn="auto" hangingPunct="1">
              <a:spcBef>
                <a:spcPts val="919"/>
              </a:spcBef>
              <a:spcAft>
                <a:spcPts val="0"/>
              </a:spcAft>
              <a:defRPr/>
            </a:pPr>
            <a:r>
              <a:rPr lang="cs-CZ" altLang="cs-CZ" sz="2000" dirty="0" smtClean="0">
                <a:solidFill>
                  <a:schemeClr val="accent2"/>
                </a:solidFill>
              </a:rPr>
              <a:t>Fakulta </a:t>
            </a:r>
            <a:r>
              <a:rPr lang="cs-CZ" altLang="cs-CZ" sz="2000" dirty="0">
                <a:solidFill>
                  <a:schemeClr val="accent2"/>
                </a:solidFill>
              </a:rPr>
              <a:t>technologie ochrany prostředí </a:t>
            </a:r>
            <a:r>
              <a:rPr lang="cs-CZ" altLang="cs-CZ" sz="2000" dirty="0" smtClean="0">
                <a:solidFill>
                  <a:schemeClr val="accent2"/>
                </a:solidFill>
              </a:rPr>
              <a:t>VŠCHT</a:t>
            </a:r>
            <a:endParaRPr lang="cs-CZ" altLang="cs-CZ" sz="2000" dirty="0">
              <a:solidFill>
                <a:schemeClr val="accent2"/>
              </a:solidFill>
            </a:endParaRPr>
          </a:p>
          <a:p>
            <a:pPr algn="ctr" defTabSz="420075" eaLnBrk="1" fontAlgn="auto" hangingPunct="1">
              <a:spcBef>
                <a:spcPts val="919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cs-CZ" sz="2000" dirty="0" smtClean="0">
                <a:solidFill>
                  <a:schemeClr val="accent2"/>
                </a:solidFill>
              </a:rPr>
              <a:t>Praha, 11. listopadu 2022</a:t>
            </a:r>
            <a:endParaRPr lang="cs-CZ" altLang="cs-CZ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4098" y="414090"/>
            <a:ext cx="8353425" cy="488327"/>
          </a:xfrm>
        </p:spPr>
        <p:txBody>
          <a:bodyPr/>
          <a:lstStyle/>
          <a:p>
            <a:pPr eaLnBrk="1" hangingPunct="1"/>
            <a:r>
              <a:rPr lang="cs-CZ" altLang="cs-CZ" sz="2600" i="0" dirty="0" smtClean="0">
                <a:solidFill>
                  <a:schemeClr val="accent2"/>
                </a:solidFill>
              </a:rPr>
              <a:t>Vývoj </a:t>
            </a:r>
            <a:r>
              <a:rPr lang="cs-CZ" altLang="cs-CZ" sz="2600" i="0" dirty="0">
                <a:solidFill>
                  <a:schemeClr val="accent2"/>
                </a:solidFill>
              </a:rPr>
              <a:t>životní úrovně na Zemi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cs-CZ" sz="2500"/>
          </a:p>
          <a:p>
            <a:pPr eaLnBrk="1" hangingPunct="1">
              <a:defRPr/>
            </a:pPr>
            <a:endParaRPr lang="cs-CZ" sz="7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98" y="1206178"/>
            <a:ext cx="820891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14090"/>
            <a:ext cx="8353425" cy="488327"/>
          </a:xfrm>
        </p:spPr>
        <p:txBody>
          <a:bodyPr/>
          <a:lstStyle/>
          <a:p>
            <a:pPr eaLnBrk="1" hangingPunct="1">
              <a:defRPr/>
            </a:pPr>
            <a:r>
              <a:rPr lang="cs-CZ" sz="2600" i="0" dirty="0" smtClean="0">
                <a:solidFill>
                  <a:srgbClr val="4F81BD"/>
                </a:solidFill>
              </a:rPr>
              <a:t>Rozvoj a nerovnost</a:t>
            </a:r>
            <a:endParaRPr lang="cs-CZ" sz="2200" i="0" dirty="0">
              <a:solidFill>
                <a:srgbClr val="4F81BD"/>
              </a:solidFill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14" y="990154"/>
            <a:ext cx="6696744" cy="500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24098" y="486098"/>
            <a:ext cx="8353425" cy="488327"/>
          </a:xfrm>
        </p:spPr>
        <p:txBody>
          <a:bodyPr/>
          <a:lstStyle/>
          <a:p>
            <a:pPr eaLnBrk="1" hangingPunct="1">
              <a:defRPr/>
            </a:pPr>
            <a:r>
              <a:rPr lang="cs-CZ" sz="2600" i="0" dirty="0" smtClean="0">
                <a:solidFill>
                  <a:schemeClr val="accent2"/>
                </a:solidFill>
              </a:rPr>
              <a:t>Pandemie a války: Vyrovnávači nerovnosti?</a:t>
            </a:r>
            <a:endParaRPr lang="cs-CZ" sz="2200" i="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en-US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cs-CZ" sz="2500"/>
          </a:p>
          <a:p>
            <a:pPr eaLnBrk="1" hangingPunct="1">
              <a:defRPr/>
            </a:pPr>
            <a:endParaRPr lang="cs-CZ" sz="7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89" y="1494210"/>
            <a:ext cx="8425433" cy="413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5"/>
          <p:cNvSpPr>
            <a:spLocks noGrp="1"/>
          </p:cNvSpPr>
          <p:nvPr>
            <p:ph type="title"/>
          </p:nvPr>
        </p:nvSpPr>
        <p:spPr>
          <a:xfrm>
            <a:off x="612130" y="1206178"/>
            <a:ext cx="7763470" cy="931221"/>
          </a:xfrm>
        </p:spPr>
        <p:txBody>
          <a:bodyPr/>
          <a:lstStyle/>
          <a:p>
            <a:r>
              <a:rPr lang="cs-CZ" altLang="cs-CZ" dirty="0" smtClean="0">
                <a:solidFill>
                  <a:schemeClr val="accent2"/>
                </a:solidFill>
              </a:rPr>
              <a:t>2. Globální </a:t>
            </a:r>
            <a:r>
              <a:rPr lang="cs-CZ" altLang="cs-CZ" dirty="0">
                <a:solidFill>
                  <a:schemeClr val="accent2"/>
                </a:solidFill>
              </a:rPr>
              <a:t>rozvojové trendy</a:t>
            </a:r>
            <a:br>
              <a:rPr lang="cs-CZ" altLang="cs-CZ" dirty="0">
                <a:solidFill>
                  <a:schemeClr val="accent2"/>
                </a:solidFill>
              </a:rPr>
            </a:br>
            <a:endParaRPr lang="cs-CZ" altLang="cs-CZ" dirty="0" smtClean="0">
              <a:solidFill>
                <a:schemeClr val="accent2"/>
              </a:solidFill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idx="1"/>
          </p:nvPr>
        </p:nvSpPr>
        <p:spPr>
          <a:xfrm>
            <a:off x="612130" y="2070274"/>
            <a:ext cx="7763470" cy="3389591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pl-PL" sz="2000" dirty="0" smtClean="0">
                <a:solidFill>
                  <a:srgbClr val="4F81BD"/>
                </a:solidFill>
                <a:ea typeface="Calibri"/>
                <a:cs typeface="Times New Roman"/>
              </a:rPr>
              <a:t>Jak se mění geopolitické, ekonomické a sociální trendy?</a:t>
            </a:r>
          </a:p>
          <a:p>
            <a:pPr>
              <a:lnSpc>
                <a:spcPct val="115000"/>
              </a:lnSpc>
              <a:defRPr/>
            </a:pPr>
            <a:r>
              <a:rPr lang="pl-PL" sz="2000" dirty="0" smtClean="0">
                <a:solidFill>
                  <a:srgbClr val="4F81BD"/>
                </a:solidFill>
                <a:ea typeface="Calibri"/>
                <a:cs typeface="Times New Roman"/>
              </a:rPr>
              <a:t>Jaké jsou příčiny a možná řešení migrace?</a:t>
            </a:r>
          </a:p>
          <a:p>
            <a:pPr marL="0" indent="0">
              <a:buNone/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cs-CZ" sz="2500" dirty="0"/>
          </a:p>
          <a:p>
            <a:pPr eaLnBrk="1" hangingPunct="1">
              <a:defRPr/>
            </a:pPr>
            <a:endParaRPr lang="cs-CZ" sz="7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258" y="3366418"/>
            <a:ext cx="3456384" cy="2592288"/>
          </a:xfrm>
          <a:prstGeom prst="rect">
            <a:avLst/>
          </a:prstGeom>
          <a:ln w="38100">
            <a:solidFill>
              <a:srgbClr val="D91F26"/>
            </a:solidFill>
          </a:ln>
        </p:spPr>
      </p:pic>
    </p:spTree>
    <p:extLst>
      <p:ext uri="{BB962C8B-B14F-4D97-AF65-F5344CB8AC3E}">
        <p14:creationId xmlns:p14="http://schemas.microsoft.com/office/powerpoint/2010/main" val="25505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2032C8A-CADE-4CEF-BFE1-FE0921FFC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 dirty="0" smtClean="0"/>
              <a:t>Extrémní chudoba = 1,90 USD/den (PPP)</a:t>
            </a:r>
            <a:endParaRPr lang="en-US" altLang="cs-CZ" sz="2600" dirty="0"/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93DBC2BF-71E0-4094-87DD-CECA40F8E9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15364" name="Obrázek 1">
            <a:extLst>
              <a:ext uri="{FF2B5EF4-FFF2-40B4-BE49-F238E27FC236}">
                <a16:creationId xmlns:a16="http://schemas.microsoft.com/office/drawing/2014/main" id="{1BD2FD90-0A7C-4E07-8F85-FE0E6005B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106" y="1278186"/>
            <a:ext cx="7561262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5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876501A-5C05-4DE5-8179-BD2404047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 dirty="0">
                <a:solidFill>
                  <a:schemeClr val="accent2"/>
                </a:solidFill>
              </a:rPr>
              <a:t>Ekonomické centrum se vrací na východ</a:t>
            </a:r>
            <a:endParaRPr lang="en-US" altLang="cs-CZ" sz="2600" dirty="0">
              <a:solidFill>
                <a:schemeClr val="accent2"/>
              </a:solidFill>
            </a:endParaRP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21B69EA1-97B6-4F6F-9049-06F68FF59C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11268" name="Obrázek 2">
            <a:extLst>
              <a:ext uri="{FF2B5EF4-FFF2-40B4-BE49-F238E27FC236}">
                <a16:creationId xmlns:a16="http://schemas.microsoft.com/office/drawing/2014/main" id="{8A813342-E369-4B29-B767-5CD80C04E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34170"/>
            <a:ext cx="78247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2032C8A-CADE-4CEF-BFE1-FE0921FFC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 dirty="0" smtClean="0"/>
              <a:t>Ekonomická vs. politická moc</a:t>
            </a:r>
            <a:endParaRPr lang="en-US" altLang="cs-CZ" sz="2600" dirty="0"/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93DBC2BF-71E0-4094-87DD-CECA40F8E9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7066036E-8C3B-4E39-B543-8B39A9671E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9" r="4999"/>
          <a:stretch/>
        </p:blipFill>
        <p:spPr bwMode="auto">
          <a:xfrm>
            <a:off x="4212530" y="3294410"/>
            <a:ext cx="4608000" cy="285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84" y="1143104"/>
            <a:ext cx="4274874" cy="308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6A32269-9E97-4D41-A9FE-BB0D2B108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 dirty="0" smtClean="0">
                <a:solidFill>
                  <a:srgbClr val="4F81BD"/>
                </a:solidFill>
              </a:rPr>
              <a:t>Příjmová nerovnost v USA</a:t>
            </a:r>
            <a:endParaRPr lang="en-US" altLang="cs-CZ" sz="2600" dirty="0">
              <a:solidFill>
                <a:srgbClr val="4F81BD"/>
              </a:solidFill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2B4AFBC8-7EA1-497F-BBF2-0693387553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17412" name="Obrázek 2">
            <a:extLst>
              <a:ext uri="{FF2B5EF4-FFF2-40B4-BE49-F238E27FC236}">
                <a16:creationId xmlns:a16="http://schemas.microsoft.com/office/drawing/2014/main" id="{EE55DDDB-8352-41C4-A303-EEEB3C6EC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82" y="1206178"/>
            <a:ext cx="82804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8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F235B80-A420-409C-93EB-F515EBE63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Střední třída v bohatých zemích mezi poraženými</a:t>
            </a:r>
            <a:endParaRPr lang="en-US" altLang="cs-CZ" sz="2600"/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EC639129-323D-4A02-BEBC-B89D9FFA4B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21508" name="Obrázek 1">
            <a:extLst>
              <a:ext uri="{FF2B5EF4-FFF2-40B4-BE49-F238E27FC236}">
                <a16:creationId xmlns:a16="http://schemas.microsoft.com/office/drawing/2014/main" id="{B7DB4D49-179A-4498-9252-DF9F7FED6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50194"/>
            <a:ext cx="7991475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C34F755-45DB-4163-8039-A5012CA7F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 dirty="0"/>
              <a:t>Svoboda </a:t>
            </a:r>
            <a:r>
              <a:rPr lang="cs-CZ" altLang="cs-CZ" sz="2600" dirty="0" smtClean="0"/>
              <a:t>začala </a:t>
            </a:r>
            <a:r>
              <a:rPr lang="cs-CZ" altLang="cs-CZ" sz="2600" dirty="0"/>
              <a:t>po roce 2000 stagnovat</a:t>
            </a:r>
            <a:endParaRPr lang="en-US" altLang="cs-CZ" sz="2600" dirty="0"/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DC8F0391-E399-44F2-90B3-5C78EC6D9D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25604" name="Obrázek 1">
            <a:extLst>
              <a:ext uri="{FF2B5EF4-FFF2-40B4-BE49-F238E27FC236}">
                <a16:creationId xmlns:a16="http://schemas.microsoft.com/office/drawing/2014/main" id="{3BCBEC12-02AB-4510-B9E3-056789C08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81" y="1278186"/>
            <a:ext cx="623868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">
            <a:extLst>
              <a:ext uri="{FF2B5EF4-FFF2-40B4-BE49-F238E27FC236}">
                <a16:creationId xmlns:a16="http://schemas.microsoft.com/office/drawing/2014/main" id="{B87600FB-B822-413E-9971-3350F46815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17781"/>
          <a:stretch/>
        </p:blipFill>
        <p:spPr bwMode="auto">
          <a:xfrm>
            <a:off x="5017791" y="4518546"/>
            <a:ext cx="3637712" cy="15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>
            <a:extLst>
              <a:ext uri="{FF2B5EF4-FFF2-40B4-BE49-F238E27FC236}">
                <a16:creationId xmlns:a16="http://schemas.microsoft.com/office/drawing/2014/main" id="{3FB795FB-2E32-4CBC-93F1-800818FF2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 rtlCol="0">
            <a:normAutofit/>
          </a:bodyPr>
          <a:lstStyle/>
          <a:p>
            <a:pPr defTabSz="420075" eaLnBrk="1" fontAlgn="auto" hangingPunct="1">
              <a:spcAft>
                <a:spcPts val="0"/>
              </a:spcAft>
              <a:defRPr/>
            </a:pPr>
            <a:r>
              <a:rPr lang="cs-CZ" sz="2600" dirty="0" smtClean="0">
                <a:solidFill>
                  <a:schemeClr val="accent2"/>
                </a:solidFill>
              </a:rPr>
              <a:t>Autorská práva</a:t>
            </a:r>
            <a:endParaRPr lang="cs-CZ" sz="2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C8EE5A25-700D-4F54-8C91-CBDA327390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1" y="1493838"/>
            <a:ext cx="7345064" cy="4464868"/>
          </a:xfrm>
        </p:spPr>
        <p:txBody>
          <a:bodyPr rtlCol="0">
            <a:normAutofit/>
          </a:bodyPr>
          <a:lstStyle/>
          <a:p>
            <a:pPr marL="0" indent="0" defTabSz="420075" eaLnBrk="1" fontAlgn="auto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cs-CZ" altLang="cs-CZ" b="1" dirty="0">
                <a:solidFill>
                  <a:srgbClr val="4F81BD"/>
                </a:solidFill>
              </a:rPr>
              <a:t>Přednášky, včetně prezentací, zahrnuté do tohoto kurzu celoživotního vzdělávání - </a:t>
            </a:r>
            <a:r>
              <a:rPr lang="cs-CZ" altLang="cs-CZ" b="1" dirty="0" err="1">
                <a:solidFill>
                  <a:srgbClr val="4F81BD"/>
                </a:solidFill>
              </a:rPr>
              <a:t>Sustainability</a:t>
            </a:r>
            <a:r>
              <a:rPr lang="cs-CZ" altLang="cs-CZ" b="1" dirty="0">
                <a:solidFill>
                  <a:srgbClr val="4F81BD"/>
                </a:solidFill>
              </a:rPr>
              <a:t> management - jsou autorskými díly chráněnými autorským zákonem. </a:t>
            </a:r>
          </a:p>
          <a:p>
            <a:pPr marL="0" indent="0" defTabSz="420075" eaLnBrk="1" fontAlgn="auto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cs-CZ" altLang="cs-CZ" b="1" dirty="0" smtClean="0">
                <a:solidFill>
                  <a:srgbClr val="4F81BD"/>
                </a:solidFill>
              </a:rPr>
              <a:t>Obsah </a:t>
            </a:r>
            <a:r>
              <a:rPr lang="cs-CZ" altLang="cs-CZ" b="1" dirty="0">
                <a:solidFill>
                  <a:srgbClr val="4F81BD"/>
                </a:solidFill>
              </a:rPr>
              <a:t>těchto přednášek je určen výlučně pro výuku účastníků uvedeného kurzu. </a:t>
            </a:r>
          </a:p>
          <a:p>
            <a:pPr marL="0" indent="0" defTabSz="420075" eaLnBrk="1" fontAlgn="auto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cs-CZ" altLang="cs-CZ" b="1" dirty="0" smtClean="0">
                <a:solidFill>
                  <a:srgbClr val="4F81BD"/>
                </a:solidFill>
              </a:rPr>
              <a:t>Obsah </a:t>
            </a:r>
            <a:r>
              <a:rPr lang="cs-CZ" altLang="cs-CZ" b="1" dirty="0">
                <a:solidFill>
                  <a:srgbClr val="4F81BD"/>
                </a:solidFill>
              </a:rPr>
              <a:t>přednášek nesmí být rozmnožován, zaznamenáván, napodobován, publikován ani jinak rozšiřován bez písemného souhlasu majitele autorských práv. </a:t>
            </a:r>
          </a:p>
          <a:p>
            <a:pPr marL="0" indent="0" defTabSz="420075" eaLnBrk="1" fontAlgn="auto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cs-CZ" altLang="cs-CZ" dirty="0" smtClean="0">
                <a:solidFill>
                  <a:srgbClr val="4F81BD"/>
                </a:solidFill>
              </a:rPr>
              <a:t>Autorské </a:t>
            </a:r>
            <a:r>
              <a:rPr lang="cs-CZ" altLang="cs-CZ" dirty="0">
                <a:solidFill>
                  <a:srgbClr val="4F81BD"/>
                </a:solidFill>
              </a:rPr>
              <a:t>právo neporušuje ten účastník kurzu, který výlučně pro svou osobní potřebu zhotoví záznam či napodobeninu díla nebo užije dílo jiným způsobem, který dle zákona autorské právo neporušuje. </a:t>
            </a:r>
          </a:p>
          <a:p>
            <a:pPr marL="0" indent="0" defTabSz="420075" eaLnBrk="1" fontAlgn="auto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cs-CZ" altLang="cs-CZ" b="1" dirty="0" smtClean="0">
                <a:solidFill>
                  <a:schemeClr val="accent2"/>
                </a:solidFill>
              </a:rPr>
              <a:t>VŠCHT </a:t>
            </a:r>
            <a:r>
              <a:rPr lang="cs-CZ" altLang="cs-CZ" b="1" dirty="0">
                <a:solidFill>
                  <a:schemeClr val="accent2"/>
                </a:solidFill>
              </a:rPr>
              <a:t>Praha, pořadatel kurzu, </a:t>
            </a:r>
            <a:r>
              <a:rPr lang="cs-CZ" altLang="cs-CZ" b="1" dirty="0" smtClean="0">
                <a:solidFill>
                  <a:schemeClr val="accent2"/>
                </a:solidFill>
              </a:rPr>
              <a:t>2022</a:t>
            </a:r>
            <a:endParaRPr lang="cs-CZ" altLang="cs-CZ" b="1" dirty="0">
              <a:solidFill>
                <a:schemeClr val="accent2"/>
              </a:solidFill>
            </a:endParaRP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 startAt="6"/>
              <a:defRPr/>
            </a:pPr>
            <a:endParaRPr lang="cs-CZ" altLang="cs-CZ" u="sng" dirty="0">
              <a:solidFill>
                <a:srgbClr val="005580"/>
              </a:solidFill>
            </a:endParaRP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endParaRPr lang="cs-CZ" altLang="cs-CZ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1A6016A-2660-4C40-9724-0286C5E71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 dirty="0">
                <a:solidFill>
                  <a:srgbClr val="4F81BD"/>
                </a:solidFill>
              </a:rPr>
              <a:t>Globální hodnotové </a:t>
            </a:r>
            <a:r>
              <a:rPr lang="cs-CZ" altLang="cs-CZ" sz="2600" dirty="0" smtClean="0">
                <a:solidFill>
                  <a:srgbClr val="4F81BD"/>
                </a:solidFill>
              </a:rPr>
              <a:t>řetězce a regionální </a:t>
            </a:r>
            <a:r>
              <a:rPr lang="cs-CZ" altLang="cs-CZ" sz="2600" dirty="0" err="1" smtClean="0">
                <a:solidFill>
                  <a:srgbClr val="4F81BD"/>
                </a:solidFill>
              </a:rPr>
              <a:t>FTAs</a:t>
            </a:r>
            <a:endParaRPr lang="en-US" altLang="cs-CZ" sz="2600" dirty="0">
              <a:solidFill>
                <a:srgbClr val="4F81BD"/>
              </a:solidFill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BB6400D3-4018-4B2B-98B4-450F4CDA8F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B24C8FE0-57DB-4561-929F-ABDBAE0DC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22" y="1042070"/>
            <a:ext cx="5682614" cy="345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2">
            <a:extLst>
              <a:ext uri="{FF2B5EF4-FFF2-40B4-BE49-F238E27FC236}">
                <a16:creationId xmlns:a16="http://schemas.microsoft.com/office/drawing/2014/main" id="{1D605A9D-4FC2-423A-A27C-816E2FE7D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369" y="3582442"/>
            <a:ext cx="2849874" cy="257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8D515BA-6632-428F-82E7-05FCFE98F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Překonali jsme již planetární hranice?</a:t>
            </a:r>
            <a:endParaRPr lang="en-US" altLang="cs-CZ" sz="2600"/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AC01B568-F845-47FB-B742-0A994AFFB5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7E3F0BEF-0BBF-4644-A0AA-CF3301610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442" y="2955685"/>
            <a:ext cx="5286550" cy="315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2">
            <a:extLst>
              <a:ext uri="{FF2B5EF4-FFF2-40B4-BE49-F238E27FC236}">
                <a16:creationId xmlns:a16="http://schemas.microsoft.com/office/drawing/2014/main" id="{77E1783C-83FA-4485-908C-19B66FC084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34169"/>
            <a:ext cx="3312616" cy="284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4DF3FCF-49CC-4AE2-987E-AB0074698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Ceny potravin a ropy jsou svázané</a:t>
            </a:r>
            <a:endParaRPr lang="en-US" altLang="cs-CZ" sz="2600"/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F30D7180-0E67-4FDB-9FAA-644EF8B12F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31748" name="Obrázek 1">
            <a:extLst>
              <a:ext uri="{FF2B5EF4-FFF2-40B4-BE49-F238E27FC236}">
                <a16:creationId xmlns:a16="http://schemas.microsoft.com/office/drawing/2014/main" id="{5F99E7F2-7EB0-466D-9C1F-C1E5773AC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78186"/>
            <a:ext cx="8569325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DA756A2-72BF-4A93-B6F3-55209F1D1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Konec historie se nekoná, konflikty pokračují</a:t>
            </a:r>
            <a:endParaRPr lang="en-US" altLang="cs-CZ" sz="2600"/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9E710E64-2D8C-42A5-9EF5-71F00BF8D9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39940" name="Obrázek 1">
            <a:extLst>
              <a:ext uri="{FF2B5EF4-FFF2-40B4-BE49-F238E27FC236}">
                <a16:creationId xmlns:a16="http://schemas.microsoft.com/office/drawing/2014/main" id="{84ED862F-1956-4C4D-B3C0-B23E8E8C9C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106" y="1278186"/>
            <a:ext cx="7620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6" y="533718"/>
            <a:ext cx="8353425" cy="488327"/>
          </a:xfrm>
        </p:spPr>
        <p:txBody>
          <a:bodyPr/>
          <a:lstStyle/>
          <a:p>
            <a:pPr eaLnBrk="1" hangingPunct="1"/>
            <a:r>
              <a:rPr lang="cs-CZ" altLang="cs-CZ" sz="2600" i="0" dirty="0">
                <a:solidFill>
                  <a:srgbClr val="4F81BD"/>
                </a:solidFill>
              </a:rPr>
              <a:t>Největší počet uprchlíků od konce </a:t>
            </a:r>
            <a:r>
              <a:rPr lang="cs-CZ" altLang="cs-CZ" sz="2600" i="0" dirty="0" smtClean="0">
                <a:solidFill>
                  <a:srgbClr val="4F81BD"/>
                </a:solidFill>
              </a:rPr>
              <a:t>války</a:t>
            </a:r>
            <a:endParaRPr lang="en-US" altLang="cs-CZ" sz="2600" i="0" dirty="0">
              <a:solidFill>
                <a:srgbClr val="4F81BD"/>
              </a:solidFill>
            </a:endParaRPr>
          </a:p>
        </p:txBody>
      </p:sp>
      <p:sp>
        <p:nvSpPr>
          <p:cNvPr id="4403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" y="1278186"/>
            <a:ext cx="8612441" cy="484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955B84B-9590-4333-97AF-4F513C7A7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 dirty="0"/>
              <a:t>Ve </a:t>
            </a:r>
            <a:r>
              <a:rPr lang="cs-CZ" altLang="cs-CZ" sz="2600" dirty="0">
                <a:solidFill>
                  <a:srgbClr val="4F81BD"/>
                </a:solidFill>
              </a:rPr>
              <a:t>městech žije </a:t>
            </a:r>
            <a:r>
              <a:rPr lang="cs-CZ" altLang="cs-CZ" sz="2600" dirty="0"/>
              <a:t>více lidí než na venkově</a:t>
            </a:r>
            <a:endParaRPr lang="en-US" altLang="cs-CZ" sz="2600" dirty="0"/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3C262B02-B92E-48DA-A596-1DB9D25AFB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37892" name="Obrázek 1">
            <a:extLst>
              <a:ext uri="{FF2B5EF4-FFF2-40B4-BE49-F238E27FC236}">
                <a16:creationId xmlns:a16="http://schemas.microsoft.com/office/drawing/2014/main" id="{BCAE071F-1135-4103-838A-050BF4195E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278186"/>
            <a:ext cx="7313613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32432" y="414090"/>
            <a:ext cx="8353425" cy="488327"/>
          </a:xfrm>
        </p:spPr>
        <p:txBody>
          <a:bodyPr/>
          <a:lstStyle/>
          <a:p>
            <a:pPr eaLnBrk="1" hangingPunct="1">
              <a:defRPr/>
            </a:pPr>
            <a:r>
              <a:rPr lang="cs-CZ" sz="2600" i="0" dirty="0">
                <a:solidFill>
                  <a:srgbClr val="4F81BD"/>
                </a:solidFill>
              </a:rPr>
              <a:t>Migrace má dlouhou historii a je přirozená</a:t>
            </a:r>
            <a:endParaRPr lang="cs-CZ" sz="2200" i="0" dirty="0">
              <a:solidFill>
                <a:srgbClr val="4F81BD"/>
              </a:solidFill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14" y="1134170"/>
            <a:ext cx="7848872" cy="496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14090"/>
            <a:ext cx="8353425" cy="488327"/>
          </a:xfrm>
        </p:spPr>
        <p:txBody>
          <a:bodyPr/>
          <a:lstStyle/>
          <a:p>
            <a:pPr eaLnBrk="1" hangingPunct="1">
              <a:defRPr/>
            </a:pPr>
            <a:r>
              <a:rPr lang="cs-CZ" sz="2600" i="0" dirty="0">
                <a:solidFill>
                  <a:srgbClr val="4F81BD"/>
                </a:solidFill>
              </a:rPr>
              <a:t>Vztah mezi úrovní rozvoje a emigrací </a:t>
            </a:r>
            <a:endParaRPr lang="cs-CZ" sz="2200" i="0" dirty="0">
              <a:solidFill>
                <a:srgbClr val="4F81BD"/>
              </a:solidFill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746" y="1926258"/>
            <a:ext cx="2088232" cy="352464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82" y="1134170"/>
            <a:ext cx="5619048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>
            <a:extLst>
              <a:ext uri="{FF2B5EF4-FFF2-40B4-BE49-F238E27FC236}">
                <a16:creationId xmlns:a16="http://schemas.microsoft.com/office/drawing/2014/main" id="{FF97BDBF-BC90-480D-8FF5-B0FAC2D42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 rtlCol="0">
            <a:normAutofit/>
          </a:bodyPr>
          <a:lstStyle/>
          <a:p>
            <a:pPr defTabSz="420075" eaLnBrk="1" fontAlgn="auto" hangingPunct="1">
              <a:spcAft>
                <a:spcPts val="0"/>
              </a:spcAft>
              <a:defRPr/>
            </a:pPr>
            <a:r>
              <a:rPr lang="cs-CZ" sz="2600" dirty="0">
                <a:solidFill>
                  <a:schemeClr val="accent2"/>
                </a:solidFill>
              </a:rPr>
              <a:t>Globální trendy </a:t>
            </a:r>
            <a:r>
              <a:rPr lang="cs-CZ" sz="2600" dirty="0" smtClean="0">
                <a:solidFill>
                  <a:schemeClr val="accent2"/>
                </a:solidFill>
              </a:rPr>
              <a:t>(období 2000-2020)</a:t>
            </a:r>
            <a:endParaRPr lang="cs-CZ" sz="2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D4FC7525-EDC1-4691-ABE1-AD22BA90DF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133475"/>
            <a:ext cx="8353425" cy="4968875"/>
          </a:xfrm>
        </p:spPr>
        <p:txBody>
          <a:bodyPr rtlCol="0">
            <a:normAutofit/>
          </a:bodyPr>
          <a:lstStyle/>
          <a:p>
            <a:pPr defTabSz="420075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dirty="0">
                <a:solidFill>
                  <a:srgbClr val="4F81BD"/>
                </a:solidFill>
              </a:rPr>
              <a:t>Ekonomická a geopolitická síla se </a:t>
            </a:r>
            <a:r>
              <a:rPr lang="cs-CZ" altLang="cs-CZ" dirty="0" smtClean="0">
                <a:solidFill>
                  <a:srgbClr val="4F81BD"/>
                </a:solidFill>
              </a:rPr>
              <a:t>přesouvá </a:t>
            </a:r>
            <a:r>
              <a:rPr lang="cs-CZ" altLang="cs-CZ" b="1" dirty="0">
                <a:solidFill>
                  <a:srgbClr val="4F81BD"/>
                </a:solidFill>
              </a:rPr>
              <a:t>z Atlantiku do Pacifiku</a:t>
            </a:r>
            <a:r>
              <a:rPr lang="cs-CZ" altLang="cs-CZ" dirty="0">
                <a:solidFill>
                  <a:srgbClr val="4F81BD"/>
                </a:solidFill>
              </a:rPr>
              <a:t>, </a:t>
            </a:r>
            <a:br>
              <a:rPr lang="cs-CZ" altLang="cs-CZ" dirty="0">
                <a:solidFill>
                  <a:srgbClr val="4F81BD"/>
                </a:solidFill>
              </a:rPr>
            </a:br>
            <a:r>
              <a:rPr lang="cs-CZ" altLang="cs-CZ" dirty="0">
                <a:solidFill>
                  <a:srgbClr val="4F81BD"/>
                </a:solidFill>
              </a:rPr>
              <a:t>ale mezinárodní architektura vychází z doby po 2. světové válce.</a:t>
            </a:r>
          </a:p>
          <a:p>
            <a:pPr defTabSz="420075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b="1" dirty="0">
                <a:solidFill>
                  <a:srgbClr val="4F81BD"/>
                </a:solidFill>
              </a:rPr>
              <a:t>Chudoba</a:t>
            </a:r>
            <a:r>
              <a:rPr lang="cs-CZ" altLang="cs-CZ" dirty="0">
                <a:solidFill>
                  <a:srgbClr val="4F81BD"/>
                </a:solidFill>
              </a:rPr>
              <a:t> ve světě </a:t>
            </a:r>
            <a:r>
              <a:rPr lang="cs-CZ" altLang="cs-CZ" dirty="0" smtClean="0">
                <a:solidFill>
                  <a:srgbClr val="4F81BD"/>
                </a:solidFill>
              </a:rPr>
              <a:t>klesá, </a:t>
            </a:r>
            <a:r>
              <a:rPr lang="cs-CZ" altLang="cs-CZ" dirty="0">
                <a:solidFill>
                  <a:srgbClr val="4F81BD"/>
                </a:solidFill>
              </a:rPr>
              <a:t>ale ne všude. Ve </a:t>
            </a:r>
            <a:r>
              <a:rPr lang="cs-CZ" altLang="cs-CZ" dirty="0" err="1">
                <a:solidFill>
                  <a:srgbClr val="4F81BD"/>
                </a:solidFill>
              </a:rPr>
              <a:t>středněpříjmových</a:t>
            </a:r>
            <a:r>
              <a:rPr lang="cs-CZ" altLang="cs-CZ" dirty="0">
                <a:solidFill>
                  <a:srgbClr val="4F81BD"/>
                </a:solidFill>
              </a:rPr>
              <a:t> zemích </a:t>
            </a:r>
            <a:br>
              <a:rPr lang="cs-CZ" altLang="cs-CZ" dirty="0">
                <a:solidFill>
                  <a:srgbClr val="4F81BD"/>
                </a:solidFill>
              </a:rPr>
            </a:br>
            <a:r>
              <a:rPr lang="cs-CZ" altLang="cs-CZ" dirty="0">
                <a:solidFill>
                  <a:srgbClr val="4F81BD"/>
                </a:solidFill>
              </a:rPr>
              <a:t>už není problémem extrémní chudoba, nýbrž rostoucí </a:t>
            </a:r>
            <a:r>
              <a:rPr lang="cs-CZ" altLang="cs-CZ" b="1" dirty="0">
                <a:solidFill>
                  <a:srgbClr val="4F81BD"/>
                </a:solidFill>
              </a:rPr>
              <a:t>nerovnost</a:t>
            </a:r>
            <a:r>
              <a:rPr lang="cs-CZ" altLang="cs-CZ" dirty="0">
                <a:solidFill>
                  <a:srgbClr val="4F81BD"/>
                </a:solidFill>
              </a:rPr>
              <a:t>.</a:t>
            </a:r>
          </a:p>
          <a:p>
            <a:pPr defTabSz="420075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dirty="0">
                <a:solidFill>
                  <a:srgbClr val="4F81BD"/>
                </a:solidFill>
              </a:rPr>
              <a:t>Systém </a:t>
            </a:r>
            <a:r>
              <a:rPr lang="cs-CZ" altLang="cs-CZ" b="1" dirty="0">
                <a:solidFill>
                  <a:srgbClr val="4F81BD"/>
                </a:solidFill>
              </a:rPr>
              <a:t>liberální demokracie </a:t>
            </a:r>
            <a:r>
              <a:rPr lang="cs-CZ" altLang="cs-CZ" dirty="0">
                <a:solidFill>
                  <a:srgbClr val="4F81BD"/>
                </a:solidFill>
              </a:rPr>
              <a:t>se </a:t>
            </a:r>
            <a:r>
              <a:rPr lang="cs-CZ" altLang="cs-CZ" dirty="0" smtClean="0">
                <a:solidFill>
                  <a:srgbClr val="4F81BD"/>
                </a:solidFill>
              </a:rPr>
              <a:t>dostává </a:t>
            </a:r>
            <a:r>
              <a:rPr lang="cs-CZ" altLang="cs-CZ" dirty="0">
                <a:solidFill>
                  <a:srgbClr val="4F81BD"/>
                </a:solidFill>
              </a:rPr>
              <a:t>pod tlak; </a:t>
            </a:r>
            <a:r>
              <a:rPr lang="cs-CZ" altLang="cs-CZ" dirty="0" smtClean="0">
                <a:solidFill>
                  <a:srgbClr val="4F81BD"/>
                </a:solidFill>
              </a:rPr>
              <a:t>roste </a:t>
            </a:r>
            <a:r>
              <a:rPr lang="cs-CZ" altLang="cs-CZ" dirty="0">
                <a:solidFill>
                  <a:srgbClr val="4F81BD"/>
                </a:solidFill>
              </a:rPr>
              <a:t>atraktivita </a:t>
            </a:r>
            <a:br>
              <a:rPr lang="cs-CZ" altLang="cs-CZ" dirty="0">
                <a:solidFill>
                  <a:srgbClr val="4F81BD"/>
                </a:solidFill>
              </a:rPr>
            </a:br>
            <a:r>
              <a:rPr lang="cs-CZ" altLang="cs-CZ" dirty="0">
                <a:solidFill>
                  <a:srgbClr val="4F81BD"/>
                </a:solidFill>
              </a:rPr>
              <a:t>alternativních </a:t>
            </a:r>
            <a:r>
              <a:rPr lang="cs-CZ" altLang="cs-CZ" dirty="0" err="1">
                <a:solidFill>
                  <a:srgbClr val="4F81BD"/>
                </a:solidFill>
              </a:rPr>
              <a:t>neo</a:t>
            </a:r>
            <a:r>
              <a:rPr lang="cs-CZ" altLang="cs-CZ" dirty="0">
                <a:solidFill>
                  <a:srgbClr val="4F81BD"/>
                </a:solidFill>
              </a:rPr>
              <a:t>-autoritářských modelů.</a:t>
            </a:r>
          </a:p>
          <a:p>
            <a:pPr defTabSz="420075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dirty="0" smtClean="0">
                <a:solidFill>
                  <a:srgbClr val="4F81BD"/>
                </a:solidFill>
              </a:rPr>
              <a:t>Pokračuje </a:t>
            </a:r>
            <a:r>
              <a:rPr lang="cs-CZ" altLang="cs-CZ" b="1" dirty="0" smtClean="0">
                <a:solidFill>
                  <a:srgbClr val="4F81BD"/>
                </a:solidFill>
              </a:rPr>
              <a:t>globalizace</a:t>
            </a:r>
            <a:r>
              <a:rPr lang="cs-CZ" altLang="cs-CZ" dirty="0" smtClean="0">
                <a:solidFill>
                  <a:srgbClr val="4F81BD"/>
                </a:solidFill>
              </a:rPr>
              <a:t> i </a:t>
            </a:r>
            <a:r>
              <a:rPr lang="cs-CZ" altLang="cs-CZ" b="1" dirty="0" smtClean="0">
                <a:solidFill>
                  <a:srgbClr val="4F81BD"/>
                </a:solidFill>
              </a:rPr>
              <a:t>regionalizace</a:t>
            </a:r>
            <a:r>
              <a:rPr lang="cs-CZ" altLang="cs-CZ" dirty="0" smtClean="0">
                <a:solidFill>
                  <a:srgbClr val="4F81BD"/>
                </a:solidFill>
              </a:rPr>
              <a:t> </a:t>
            </a:r>
            <a:r>
              <a:rPr lang="cs-CZ" altLang="cs-CZ" dirty="0">
                <a:solidFill>
                  <a:srgbClr val="4F81BD"/>
                </a:solidFill>
              </a:rPr>
              <a:t>mezinárodního obchodu </a:t>
            </a:r>
            <a:r>
              <a:rPr lang="cs-CZ" altLang="cs-CZ" dirty="0" smtClean="0">
                <a:solidFill>
                  <a:srgbClr val="4F81BD"/>
                </a:solidFill>
              </a:rPr>
              <a:t/>
            </a:r>
            <a:br>
              <a:rPr lang="cs-CZ" altLang="cs-CZ" dirty="0" smtClean="0">
                <a:solidFill>
                  <a:srgbClr val="4F81BD"/>
                </a:solidFill>
              </a:rPr>
            </a:br>
            <a:r>
              <a:rPr lang="cs-CZ" altLang="cs-CZ" dirty="0" smtClean="0">
                <a:solidFill>
                  <a:srgbClr val="4F81BD"/>
                </a:solidFill>
              </a:rPr>
              <a:t>a </a:t>
            </a:r>
            <a:r>
              <a:rPr lang="cs-CZ" altLang="cs-CZ" dirty="0">
                <a:solidFill>
                  <a:srgbClr val="4F81BD"/>
                </a:solidFill>
              </a:rPr>
              <a:t>vertikální dělba práce </a:t>
            </a:r>
            <a:r>
              <a:rPr lang="cs-CZ" altLang="cs-CZ" dirty="0" smtClean="0">
                <a:solidFill>
                  <a:srgbClr val="4F81BD"/>
                </a:solidFill>
              </a:rPr>
              <a:t>v </a:t>
            </a:r>
            <a:r>
              <a:rPr lang="cs-CZ" altLang="cs-CZ" b="1" dirty="0">
                <a:solidFill>
                  <a:srgbClr val="4F81BD"/>
                </a:solidFill>
              </a:rPr>
              <a:t>hodnotových řetězcích</a:t>
            </a:r>
            <a:r>
              <a:rPr lang="cs-CZ" altLang="cs-CZ" i="1" dirty="0">
                <a:solidFill>
                  <a:srgbClr val="4F81BD"/>
                </a:solidFill>
              </a:rPr>
              <a:t>.</a:t>
            </a:r>
            <a:r>
              <a:rPr lang="cs-CZ" altLang="cs-CZ" dirty="0">
                <a:solidFill>
                  <a:srgbClr val="4F81BD"/>
                </a:solidFill>
              </a:rPr>
              <a:t> </a:t>
            </a:r>
          </a:p>
          <a:p>
            <a:pPr defTabSz="420075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dirty="0">
                <a:solidFill>
                  <a:srgbClr val="4F81BD"/>
                </a:solidFill>
              </a:rPr>
              <a:t>Pokles </a:t>
            </a:r>
            <a:r>
              <a:rPr lang="cs-CZ" altLang="cs-CZ" b="1" dirty="0">
                <a:solidFill>
                  <a:srgbClr val="4F81BD"/>
                </a:solidFill>
              </a:rPr>
              <a:t>cen ropy </a:t>
            </a:r>
            <a:r>
              <a:rPr lang="cs-CZ" altLang="cs-CZ" dirty="0">
                <a:solidFill>
                  <a:srgbClr val="4F81BD"/>
                </a:solidFill>
              </a:rPr>
              <a:t>a dalších surovin dopadá na vývozce. Pokračuje </a:t>
            </a:r>
            <a:r>
              <a:rPr lang="cs-CZ" altLang="cs-CZ" dirty="0" smtClean="0">
                <a:solidFill>
                  <a:srgbClr val="4F81BD"/>
                </a:solidFill>
              </a:rPr>
              <a:t/>
            </a:r>
            <a:br>
              <a:rPr lang="cs-CZ" altLang="cs-CZ" dirty="0" smtClean="0">
                <a:solidFill>
                  <a:srgbClr val="4F81BD"/>
                </a:solidFill>
              </a:rPr>
            </a:br>
            <a:r>
              <a:rPr lang="cs-CZ" altLang="cs-CZ" b="1" dirty="0" smtClean="0">
                <a:solidFill>
                  <a:srgbClr val="4F81BD"/>
                </a:solidFill>
              </a:rPr>
              <a:t>urbanizace</a:t>
            </a:r>
            <a:r>
              <a:rPr lang="cs-CZ" altLang="cs-CZ" dirty="0" smtClean="0">
                <a:solidFill>
                  <a:srgbClr val="4F81BD"/>
                </a:solidFill>
              </a:rPr>
              <a:t> a </a:t>
            </a:r>
            <a:r>
              <a:rPr lang="cs-CZ" altLang="cs-CZ" dirty="0">
                <a:solidFill>
                  <a:srgbClr val="4F81BD"/>
                </a:solidFill>
              </a:rPr>
              <a:t>rostou tlaky na využívání přírodních zdrojů.</a:t>
            </a:r>
          </a:p>
          <a:p>
            <a:pPr defTabSz="420075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dirty="0">
                <a:solidFill>
                  <a:srgbClr val="4F81BD"/>
                </a:solidFill>
              </a:rPr>
              <a:t>Klesá počet mezistátních konfliktů, ale roste počet občanských válek. </a:t>
            </a:r>
            <a:br>
              <a:rPr lang="cs-CZ" altLang="cs-CZ" dirty="0">
                <a:solidFill>
                  <a:srgbClr val="4F81BD"/>
                </a:solidFill>
              </a:rPr>
            </a:br>
            <a:r>
              <a:rPr lang="cs-CZ" altLang="cs-CZ" dirty="0">
                <a:solidFill>
                  <a:srgbClr val="4F81BD"/>
                </a:solidFill>
              </a:rPr>
              <a:t>Kromě vlny </a:t>
            </a:r>
            <a:r>
              <a:rPr lang="cs-CZ" altLang="cs-CZ" b="1" dirty="0">
                <a:solidFill>
                  <a:srgbClr val="4F81BD"/>
                </a:solidFill>
              </a:rPr>
              <a:t>uprchlíků</a:t>
            </a:r>
            <a:r>
              <a:rPr lang="cs-CZ" altLang="cs-CZ" dirty="0">
                <a:solidFill>
                  <a:srgbClr val="4F81BD"/>
                </a:solidFill>
              </a:rPr>
              <a:t> pokračuje ekonomická </a:t>
            </a:r>
            <a:r>
              <a:rPr lang="cs-CZ" altLang="cs-CZ" b="1" dirty="0">
                <a:solidFill>
                  <a:srgbClr val="4F81BD"/>
                </a:solidFill>
              </a:rPr>
              <a:t>migrace</a:t>
            </a:r>
            <a:r>
              <a:rPr lang="cs-CZ" altLang="cs-CZ" dirty="0">
                <a:solidFill>
                  <a:srgbClr val="4F81BD"/>
                </a:solidFill>
              </a:rPr>
              <a:t>.</a:t>
            </a: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endParaRPr lang="cs-CZ" altLang="cs-CZ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5"/>
          <p:cNvSpPr>
            <a:spLocks noGrp="1"/>
          </p:cNvSpPr>
          <p:nvPr>
            <p:ph type="title"/>
          </p:nvPr>
        </p:nvSpPr>
        <p:spPr>
          <a:xfrm>
            <a:off x="612130" y="1134170"/>
            <a:ext cx="7763470" cy="931221"/>
          </a:xfrm>
        </p:spPr>
        <p:txBody>
          <a:bodyPr/>
          <a:lstStyle/>
          <a:p>
            <a:r>
              <a:rPr lang="pl-PL" altLang="cs-CZ" dirty="0" smtClean="0">
                <a:solidFill>
                  <a:schemeClr val="accent2"/>
                </a:solidFill>
              </a:rPr>
              <a:t>3. Udržitelný rozvoj po pandemii</a:t>
            </a:r>
            <a:endParaRPr lang="cs-CZ" altLang="cs-CZ" dirty="0" smtClean="0">
              <a:solidFill>
                <a:schemeClr val="accent2"/>
              </a:solidFill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idx="1"/>
          </p:nvPr>
        </p:nvSpPr>
        <p:spPr>
          <a:xfrm>
            <a:off x="612130" y="1926258"/>
            <a:ext cx="7763470" cy="3389591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pl-PL" sz="2000" dirty="0">
                <a:solidFill>
                  <a:srgbClr val="4F81BD"/>
                </a:solidFill>
                <a:ea typeface="Calibri"/>
                <a:cs typeface="Times New Roman"/>
              </a:rPr>
              <a:t>Jak pandemie změnila </a:t>
            </a:r>
            <a:r>
              <a:rPr lang="pl-PL" sz="2000" dirty="0" smtClean="0">
                <a:solidFill>
                  <a:srgbClr val="4F81BD"/>
                </a:solidFill>
                <a:ea typeface="Calibri"/>
                <a:cs typeface="Times New Roman"/>
              </a:rPr>
              <a:t>podmínky pro </a:t>
            </a:r>
            <a:r>
              <a:rPr lang="pl-PL" sz="2000" dirty="0">
                <a:solidFill>
                  <a:srgbClr val="4F81BD"/>
                </a:solidFill>
                <a:ea typeface="Calibri"/>
                <a:cs typeface="Times New Roman"/>
              </a:rPr>
              <a:t>rozvoj</a:t>
            </a:r>
            <a:r>
              <a:rPr lang="pl-PL" sz="2000" dirty="0" smtClean="0">
                <a:solidFill>
                  <a:srgbClr val="4F81BD"/>
                </a:solidFill>
                <a:ea typeface="Calibri"/>
                <a:cs typeface="Times New Roman"/>
              </a:rPr>
              <a:t>?</a:t>
            </a:r>
          </a:p>
          <a:p>
            <a:pPr>
              <a:lnSpc>
                <a:spcPct val="115000"/>
              </a:lnSpc>
              <a:defRPr/>
            </a:pPr>
            <a:r>
              <a:rPr lang="pl-PL" sz="2000" dirty="0" smtClean="0">
                <a:solidFill>
                  <a:srgbClr val="4F81BD"/>
                </a:solidFill>
                <a:ea typeface="Calibri"/>
                <a:cs typeface="Times New Roman"/>
              </a:rPr>
              <a:t>Zvětšila pandemie rozdíly mezi bohatými a chudými?</a:t>
            </a:r>
            <a:endParaRPr lang="cs-CZ" sz="2000" dirty="0">
              <a:solidFill>
                <a:srgbClr val="4F81B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defRPr/>
            </a:pPr>
            <a:endParaRPr lang="cs-CZ" sz="2000" dirty="0">
              <a:solidFill>
                <a:srgbClr val="4F81BD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buNone/>
              <a:defRPr/>
            </a:pPr>
            <a:endParaRPr lang="cs-CZ" sz="2000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  <a:defRPr/>
            </a:pP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298" y="3438426"/>
            <a:ext cx="3567419" cy="237626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5778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>
            <a:extLst>
              <a:ext uri="{FF2B5EF4-FFF2-40B4-BE49-F238E27FC236}">
                <a16:creationId xmlns:a16="http://schemas.microsoft.com/office/drawing/2014/main" id="{3FB795FB-2E32-4CBC-93F1-800818FF2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 rtlCol="0">
            <a:normAutofit/>
          </a:bodyPr>
          <a:lstStyle/>
          <a:p>
            <a:pPr defTabSz="420075" eaLnBrk="1" fontAlgn="auto" hangingPunct="1">
              <a:spcAft>
                <a:spcPts val="0"/>
              </a:spcAft>
              <a:defRPr/>
            </a:pPr>
            <a:r>
              <a:rPr lang="cs-CZ" sz="2600" dirty="0" err="1" smtClean="0">
                <a:solidFill>
                  <a:schemeClr val="accent2"/>
                </a:solidFill>
              </a:rPr>
              <a:t>Disclaimer</a:t>
            </a:r>
            <a:endParaRPr lang="cs-CZ" sz="2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C8EE5A25-700D-4F54-8C91-CBDA327390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854250"/>
            <a:ext cx="5688879" cy="3240732"/>
          </a:xfrm>
        </p:spPr>
        <p:txBody>
          <a:bodyPr rtlCol="0">
            <a:normAutofit/>
          </a:bodyPr>
          <a:lstStyle/>
          <a:p>
            <a:pPr marL="0" indent="0" defTabSz="420075" eaLnBrk="1" fontAlgn="auto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cs-CZ" altLang="cs-CZ" b="1" dirty="0" smtClean="0">
                <a:solidFill>
                  <a:srgbClr val="4F81BD"/>
                </a:solidFill>
              </a:rPr>
              <a:t>Informace uvedené v této prezentaci čerpají z veřejných zdrojů a vyjadřují osobní názory autora, nikoliv oficiální pozici Ministerstva zahraničních věcí České republiky. </a:t>
            </a:r>
            <a:endParaRPr lang="cs-CZ" altLang="cs-CZ" dirty="0">
              <a:solidFill>
                <a:srgbClr val="4F81BD"/>
              </a:solidFill>
            </a:endParaRP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 startAt="6"/>
              <a:defRPr/>
            </a:pPr>
            <a:endParaRPr lang="cs-CZ" altLang="cs-CZ" u="sng" dirty="0">
              <a:solidFill>
                <a:srgbClr val="005580"/>
              </a:solidFill>
            </a:endParaRP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endParaRPr lang="cs-CZ" altLang="cs-CZ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62FF68A-2844-480D-99CC-2E699C3DE4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 dirty="0"/>
              <a:t>Pandemie vymazala 5 let </a:t>
            </a:r>
            <a:r>
              <a:rPr lang="cs-CZ" altLang="cs-CZ" sz="2600" dirty="0" smtClean="0"/>
              <a:t>v </a:t>
            </a:r>
            <a:r>
              <a:rPr lang="cs-CZ" altLang="cs-CZ" sz="2600" dirty="0"/>
              <a:t>boji s </a:t>
            </a:r>
            <a:r>
              <a:rPr lang="cs-CZ" altLang="cs-CZ" sz="2600" dirty="0" smtClean="0"/>
              <a:t>chudobou</a:t>
            </a:r>
            <a:endParaRPr lang="cs-CZ" altLang="cs-CZ" sz="2600" dirty="0"/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5FB48646-5267-4494-B6A9-732B31ECF5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48132" name="Obrázek 1">
            <a:extLst>
              <a:ext uri="{FF2B5EF4-FFF2-40B4-BE49-F238E27FC236}">
                <a16:creationId xmlns:a16="http://schemas.microsoft.com/office/drawing/2014/main" id="{742882C6-3AB6-4C1A-861B-78D2F3D992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3" y="1277938"/>
            <a:ext cx="7215187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A9BD4DC-F838-4F5A-81F5-A860C48AA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Souboj o </a:t>
            </a:r>
            <a:r>
              <a:rPr lang="cs-CZ" altLang="cs-CZ" sz="2400" dirty="0" err="1"/>
              <a:t>narativ</a:t>
            </a:r>
            <a:r>
              <a:rPr lang="cs-CZ" altLang="cs-CZ" sz="2400" dirty="0"/>
              <a:t> mezi Západem a Východem</a:t>
            </a:r>
          </a:p>
        </p:txBody>
      </p:sp>
      <p:sp>
        <p:nvSpPr>
          <p:cNvPr id="87043" name="Rectangle 4">
            <a:extLst>
              <a:ext uri="{FF2B5EF4-FFF2-40B4-BE49-F238E27FC236}">
                <a16:creationId xmlns:a16="http://schemas.microsoft.com/office/drawing/2014/main" id="{845A3C16-4723-4B58-8E32-6C381928A7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 dirty="0"/>
          </a:p>
          <a:p>
            <a:pPr marL="0" indent="0" eaLnBrk="1" hangingPunct="1"/>
            <a:endParaRPr lang="cs-CZ" altLang="cs-CZ" sz="70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C2C1CEE3-297F-43CF-8DC9-0A2C9B20CE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749" y="1138536"/>
            <a:ext cx="5175326" cy="345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2">
            <a:extLst>
              <a:ext uri="{FF2B5EF4-FFF2-40B4-BE49-F238E27FC236}">
                <a16:creationId xmlns:a16="http://schemas.microsoft.com/office/drawing/2014/main" id="{460E3AF0-D422-4412-BC0E-680CB1583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6612" y="4086498"/>
            <a:ext cx="3585137" cy="20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1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1E1155F-CC4C-402E-8C7A-A360F9825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Fake news se šíří rychleji než facts news</a:t>
            </a: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3E5CB4F6-50B9-495C-B2AF-DE8E82F4C4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52228" name="Obrázek 1">
            <a:extLst>
              <a:ext uri="{FF2B5EF4-FFF2-40B4-BE49-F238E27FC236}">
                <a16:creationId xmlns:a16="http://schemas.microsoft.com/office/drawing/2014/main" id="{0C00582A-4800-4A82-8157-A86B479D9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14" y="1638226"/>
            <a:ext cx="7002837" cy="403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B19760B-D802-42C5-8071-F3387887D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Pandemie urychlila nástup digitalizace</a:t>
            </a:r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DC94A0DD-EA44-4FAD-8137-D2DBCEF869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50180" name="Obrázek 1">
            <a:extLst>
              <a:ext uri="{FF2B5EF4-FFF2-40B4-BE49-F238E27FC236}">
                <a16:creationId xmlns:a16="http://schemas.microsoft.com/office/drawing/2014/main" id="{B229D148-CBD1-4E03-90D5-4026BB8EB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252" y="2358306"/>
            <a:ext cx="3565744" cy="25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">
            <a:extLst>
              <a:ext uri="{FF2B5EF4-FFF2-40B4-BE49-F238E27FC236}">
                <a16:creationId xmlns:a16="http://schemas.microsoft.com/office/drawing/2014/main" id="{6D99DC77-5C41-43DC-8028-4E6605780A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554" y="1714462"/>
            <a:ext cx="4392091" cy="439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D65AAF5-983E-48D4-A974-4CC500805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Světový obchod se pomalu vzpamatovává</a:t>
            </a:r>
            <a:endParaRPr lang="en-US" altLang="cs-CZ" sz="2600"/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EE825A8F-E4C2-4A15-85C8-4DD6E24884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56324" name="Obrázek 1">
            <a:extLst>
              <a:ext uri="{FF2B5EF4-FFF2-40B4-BE49-F238E27FC236}">
                <a16:creationId xmlns:a16="http://schemas.microsoft.com/office/drawing/2014/main" id="{ACA90192-77F4-4FEA-A8DB-B21C8D7EA9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277938"/>
            <a:ext cx="6840537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D65AAF5-983E-48D4-A974-4CC500805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 dirty="0" smtClean="0"/>
              <a:t>Od volného k bezpečnému obchodu</a:t>
            </a:r>
            <a:endParaRPr lang="en-US" altLang="cs-CZ" sz="2600" dirty="0"/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EE825A8F-E4C2-4A15-85C8-4DD6E24884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14" y="1206178"/>
            <a:ext cx="3024336" cy="226825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000" y="1206178"/>
            <a:ext cx="3672000" cy="226825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047" y="3767137"/>
            <a:ext cx="4104456" cy="22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9A292BB-AD86-4F9F-A406-36B343419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Vakcínová diplomacie vs. nacionalizmus</a:t>
            </a:r>
            <a:endParaRPr lang="en-US" altLang="cs-CZ" sz="2600"/>
          </a:p>
        </p:txBody>
      </p:sp>
      <p:sp>
        <p:nvSpPr>
          <p:cNvPr id="60419" name="Rectangle 4">
            <a:extLst>
              <a:ext uri="{FF2B5EF4-FFF2-40B4-BE49-F238E27FC236}">
                <a16:creationId xmlns:a16="http://schemas.microsoft.com/office/drawing/2014/main" id="{DBE3A898-9CD6-4956-8E75-204F7C8A2D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60420" name="Obrázek 2">
            <a:extLst>
              <a:ext uri="{FF2B5EF4-FFF2-40B4-BE49-F238E27FC236}">
                <a16:creationId xmlns:a16="http://schemas.microsoft.com/office/drawing/2014/main" id="{C8E2A66A-36D5-4047-8621-7BA70FE11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277938"/>
            <a:ext cx="73152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5150663-FD7D-40D5-93C5-0C2F1E477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COVID snížil znečištění, ale ne změnu klimatu</a:t>
            </a:r>
            <a:endParaRPr lang="en-US" altLang="cs-CZ" sz="2600"/>
          </a:p>
        </p:txBody>
      </p:sp>
      <p:sp>
        <p:nvSpPr>
          <p:cNvPr id="62467" name="Rectangle 4">
            <a:extLst>
              <a:ext uri="{FF2B5EF4-FFF2-40B4-BE49-F238E27FC236}">
                <a16:creationId xmlns:a16="http://schemas.microsoft.com/office/drawing/2014/main" id="{8627E05C-10F7-4D6B-B59A-222EC6722A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62468" name="Obrázek 1">
            <a:extLst>
              <a:ext uri="{FF2B5EF4-FFF2-40B4-BE49-F238E27FC236}">
                <a16:creationId xmlns:a16="http://schemas.microsoft.com/office/drawing/2014/main" id="{5ED61F86-10CD-4A62-92F0-D3D222E0A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1681518"/>
            <a:ext cx="7056015" cy="355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5A94281-1725-4C1C-9AF5-62D5A6CD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 dirty="0">
                <a:solidFill>
                  <a:srgbClr val="4F81BD"/>
                </a:solidFill>
              </a:rPr>
              <a:t>COVID zbrzdil migraci, ale ne vlnu uprchlíků</a:t>
            </a:r>
            <a:endParaRPr lang="en-US" altLang="cs-CZ" sz="2600" dirty="0">
              <a:solidFill>
                <a:srgbClr val="4F81BD"/>
              </a:solidFill>
            </a:endParaRPr>
          </a:p>
        </p:txBody>
      </p:sp>
      <p:sp>
        <p:nvSpPr>
          <p:cNvPr id="64515" name="Rectangle 4">
            <a:extLst>
              <a:ext uri="{FF2B5EF4-FFF2-40B4-BE49-F238E27FC236}">
                <a16:creationId xmlns:a16="http://schemas.microsoft.com/office/drawing/2014/main" id="{074ABF50-0E5B-45E2-A2BB-EC449CA0D4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64516" name="Obrázek 2">
            <a:extLst>
              <a:ext uri="{FF2B5EF4-FFF2-40B4-BE49-F238E27FC236}">
                <a16:creationId xmlns:a16="http://schemas.microsoft.com/office/drawing/2014/main" id="{8CB6C09A-708D-4873-8CBE-1A2CB6C5B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22" y="1422202"/>
            <a:ext cx="6529197" cy="434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D0AD84D-E087-4792-8409-0E9D99D2C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/>
              <a:t>Pandemie, globální příměří a konflikty</a:t>
            </a:r>
            <a:endParaRPr lang="en-US" altLang="cs-CZ" sz="2600"/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ED38D2BD-30B0-4D88-AD85-3BEA19C070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66564" name="Obrázek 1">
            <a:extLst>
              <a:ext uri="{FF2B5EF4-FFF2-40B4-BE49-F238E27FC236}">
                <a16:creationId xmlns:a16="http://schemas.microsoft.com/office/drawing/2014/main" id="{81BD1352-44EF-4BD1-A8E2-D6FFEFA53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1277938"/>
            <a:ext cx="6604346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Obsah dnešní přednášky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600075" y="1494210"/>
            <a:ext cx="6248400" cy="286017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cs-CZ" sz="2400" dirty="0" smtClean="0">
                <a:solidFill>
                  <a:srgbClr val="4F81BD"/>
                </a:solidFill>
              </a:rPr>
              <a:t>1. Chudoba v historii lidstva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400" dirty="0" smtClean="0">
                <a:solidFill>
                  <a:srgbClr val="4F81BD"/>
                </a:solidFill>
              </a:rPr>
              <a:t>2. Globální rozvojové trendy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400" dirty="0" smtClean="0">
                <a:solidFill>
                  <a:srgbClr val="4F81BD"/>
                </a:solidFill>
              </a:rPr>
              <a:t>3. Udržitelný rozvoj po pandemii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400" dirty="0" smtClean="0">
                <a:solidFill>
                  <a:srgbClr val="4F81BD"/>
                </a:solidFill>
              </a:rPr>
              <a:t>4. Ruská válka a rozvojové země </a:t>
            </a:r>
            <a:endParaRPr lang="cs-CZ" sz="2400" dirty="0">
              <a:solidFill>
                <a:srgbClr val="4F81BD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 descr="planeta ve dlani.jp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5" y="4446538"/>
            <a:ext cx="2197993" cy="1625336"/>
          </a:xfrm>
          <a:prstGeom prst="rect">
            <a:avLst/>
          </a:prstGeom>
        </p:spPr>
      </p:pic>
      <p:pic>
        <p:nvPicPr>
          <p:cNvPr id="7" name="Obrázek 6" descr="phone_boy.jp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02" y="4354384"/>
            <a:ext cx="2484884" cy="180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6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>
            <a:extLst>
              <a:ext uri="{FF2B5EF4-FFF2-40B4-BE49-F238E27FC236}">
                <a16:creationId xmlns:a16="http://schemas.microsoft.com/office/drawing/2014/main" id="{11AF0F64-F6E2-4ADB-9BAF-4C4592F89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 rtlCol="0">
            <a:normAutofit/>
          </a:bodyPr>
          <a:lstStyle/>
          <a:p>
            <a:pPr defTabSz="420075" eaLnBrk="1" fontAlgn="auto" hangingPunct="1">
              <a:spcAft>
                <a:spcPts val="0"/>
              </a:spcAft>
              <a:defRPr/>
            </a:pPr>
            <a:r>
              <a:rPr lang="cs-CZ" sz="2600" dirty="0">
                <a:solidFill>
                  <a:schemeClr val="accent2"/>
                </a:solidFill>
              </a:rPr>
              <a:t>Globální trendy – po </a:t>
            </a:r>
            <a:r>
              <a:rPr lang="cs-CZ" sz="2600" dirty="0" smtClean="0">
                <a:solidFill>
                  <a:schemeClr val="accent2"/>
                </a:solidFill>
              </a:rPr>
              <a:t>pandemii (2020-2021)</a:t>
            </a:r>
            <a:endParaRPr lang="cs-CZ" sz="2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8D7E909C-0AC4-4663-BA0D-749BE49FF7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133475"/>
            <a:ext cx="8353425" cy="4968875"/>
          </a:xfrm>
        </p:spPr>
        <p:txBody>
          <a:bodyPr rtlCol="0">
            <a:normAutofit lnSpcReduction="10000"/>
          </a:bodyPr>
          <a:lstStyle/>
          <a:p>
            <a:pPr defTabSz="420075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1800" dirty="0">
                <a:solidFill>
                  <a:srgbClr val="4F81BD"/>
                </a:solidFill>
              </a:rPr>
              <a:t>Pandemie vymazala několik let pokroku ve </a:t>
            </a:r>
            <a:r>
              <a:rPr lang="cs-CZ" altLang="cs-CZ" sz="1800" b="1" dirty="0">
                <a:solidFill>
                  <a:srgbClr val="4F81BD"/>
                </a:solidFill>
              </a:rPr>
              <a:t>snižování </a:t>
            </a:r>
            <a:br>
              <a:rPr lang="cs-CZ" altLang="cs-CZ" sz="1800" b="1" dirty="0">
                <a:solidFill>
                  <a:srgbClr val="4F81BD"/>
                </a:solidFill>
              </a:rPr>
            </a:br>
            <a:r>
              <a:rPr lang="cs-CZ" altLang="cs-CZ" sz="1800" b="1" dirty="0">
                <a:solidFill>
                  <a:srgbClr val="4F81BD"/>
                </a:solidFill>
              </a:rPr>
              <a:t>chudoby</a:t>
            </a:r>
            <a:r>
              <a:rPr lang="cs-CZ" altLang="cs-CZ" sz="1800" dirty="0">
                <a:solidFill>
                  <a:srgbClr val="4F81BD"/>
                </a:solidFill>
              </a:rPr>
              <a:t>.</a:t>
            </a:r>
          </a:p>
          <a:p>
            <a:pPr defTabSz="420075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1800" dirty="0">
                <a:solidFill>
                  <a:srgbClr val="4F81BD"/>
                </a:solidFill>
              </a:rPr>
              <a:t>Pandemie prohloubila </a:t>
            </a:r>
            <a:r>
              <a:rPr lang="cs-CZ" altLang="cs-CZ" sz="1800" b="1" dirty="0">
                <a:solidFill>
                  <a:srgbClr val="4F81BD"/>
                </a:solidFill>
              </a:rPr>
              <a:t>i</a:t>
            </a:r>
            <a:r>
              <a:rPr lang="cs-CZ" sz="1800" b="1" dirty="0">
                <a:solidFill>
                  <a:srgbClr val="4F81BD"/>
                </a:solidFill>
              </a:rPr>
              <a:t>deologické soupeření </a:t>
            </a:r>
            <a:r>
              <a:rPr lang="cs-CZ" sz="1800" dirty="0">
                <a:solidFill>
                  <a:srgbClr val="4F81BD"/>
                </a:solidFill>
              </a:rPr>
              <a:t>mezi </a:t>
            </a:r>
            <a:br>
              <a:rPr lang="cs-CZ" sz="1800" dirty="0">
                <a:solidFill>
                  <a:srgbClr val="4F81BD"/>
                </a:solidFill>
              </a:rPr>
            </a:br>
            <a:r>
              <a:rPr lang="cs-CZ" sz="1800" dirty="0">
                <a:solidFill>
                  <a:srgbClr val="4F81BD"/>
                </a:solidFill>
              </a:rPr>
              <a:t>Západem a Východem.</a:t>
            </a:r>
          </a:p>
          <a:p>
            <a:pPr defTabSz="420075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1800" dirty="0">
                <a:solidFill>
                  <a:srgbClr val="4F81BD"/>
                </a:solidFill>
              </a:rPr>
              <a:t>Pandemie zrychlila </a:t>
            </a:r>
            <a:r>
              <a:rPr lang="cs-CZ" sz="1800" b="1" dirty="0">
                <a:solidFill>
                  <a:srgbClr val="4F81BD"/>
                </a:solidFill>
              </a:rPr>
              <a:t>nástup digitalizace</a:t>
            </a:r>
            <a:r>
              <a:rPr lang="cs-CZ" sz="1800" dirty="0">
                <a:solidFill>
                  <a:srgbClr val="4F81BD"/>
                </a:solidFill>
              </a:rPr>
              <a:t> a obnažila </a:t>
            </a:r>
            <a:br>
              <a:rPr lang="cs-CZ" sz="1800" dirty="0">
                <a:solidFill>
                  <a:srgbClr val="4F81BD"/>
                </a:solidFill>
              </a:rPr>
            </a:br>
            <a:r>
              <a:rPr lang="cs-CZ" sz="1800" dirty="0">
                <a:solidFill>
                  <a:srgbClr val="4F81BD"/>
                </a:solidFill>
              </a:rPr>
              <a:t>problém dezinformací a </a:t>
            </a:r>
            <a:r>
              <a:rPr lang="cs-CZ" sz="1800" dirty="0" err="1">
                <a:solidFill>
                  <a:srgbClr val="4F81BD"/>
                </a:solidFill>
              </a:rPr>
              <a:t>fake</a:t>
            </a:r>
            <a:r>
              <a:rPr lang="cs-CZ" sz="1800" dirty="0">
                <a:solidFill>
                  <a:srgbClr val="4F81BD"/>
                </a:solidFill>
              </a:rPr>
              <a:t> </a:t>
            </a:r>
            <a:r>
              <a:rPr lang="cs-CZ" sz="1800" dirty="0" err="1">
                <a:solidFill>
                  <a:srgbClr val="4F81BD"/>
                </a:solidFill>
              </a:rPr>
              <a:t>news</a:t>
            </a:r>
            <a:r>
              <a:rPr lang="cs-CZ" sz="1800" dirty="0">
                <a:solidFill>
                  <a:srgbClr val="4F81BD"/>
                </a:solidFill>
              </a:rPr>
              <a:t>. </a:t>
            </a:r>
          </a:p>
          <a:p>
            <a:pPr defTabSz="420075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pl-PL" sz="1800" dirty="0">
                <a:solidFill>
                  <a:srgbClr val="4F81BD"/>
                </a:solidFill>
              </a:rPr>
              <a:t>Pandemie přerušila dodavatelské řetězce. Mezinárodní obchod</a:t>
            </a:r>
            <a:br>
              <a:rPr lang="pl-PL" sz="1800" dirty="0">
                <a:solidFill>
                  <a:srgbClr val="4F81BD"/>
                </a:solidFill>
              </a:rPr>
            </a:br>
            <a:r>
              <a:rPr lang="pl-PL" sz="1800" dirty="0">
                <a:solidFill>
                  <a:srgbClr val="4F81BD"/>
                </a:solidFill>
              </a:rPr>
              <a:t>ustupuje </a:t>
            </a:r>
            <a:r>
              <a:rPr lang="pl-PL" sz="1800" b="1" dirty="0">
                <a:solidFill>
                  <a:srgbClr val="4F81BD"/>
                </a:solidFill>
              </a:rPr>
              <a:t>od globalizace k nacionalizmu</a:t>
            </a:r>
            <a:r>
              <a:rPr lang="pl-PL" sz="1800" dirty="0">
                <a:solidFill>
                  <a:srgbClr val="4F81BD"/>
                </a:solidFill>
              </a:rPr>
              <a:t>.</a:t>
            </a:r>
          </a:p>
          <a:p>
            <a:pPr defTabSz="420075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1800" dirty="0">
                <a:solidFill>
                  <a:srgbClr val="4F81BD"/>
                </a:solidFill>
              </a:rPr>
              <a:t>Pandemie krátkodobě snížila znečištění ale není dlouhodobým </a:t>
            </a:r>
            <a:br>
              <a:rPr lang="cs-CZ" altLang="cs-CZ" sz="1800" dirty="0">
                <a:solidFill>
                  <a:srgbClr val="4F81BD"/>
                </a:solidFill>
              </a:rPr>
            </a:br>
            <a:r>
              <a:rPr lang="cs-CZ" altLang="cs-CZ" sz="1800" dirty="0">
                <a:solidFill>
                  <a:srgbClr val="4F81BD"/>
                </a:solidFill>
              </a:rPr>
              <a:t>řešením </a:t>
            </a:r>
            <a:r>
              <a:rPr lang="cs-CZ" altLang="cs-CZ" sz="1800" b="1" dirty="0">
                <a:solidFill>
                  <a:srgbClr val="4F81BD"/>
                </a:solidFill>
              </a:rPr>
              <a:t>klimatické změny</a:t>
            </a:r>
            <a:r>
              <a:rPr lang="cs-CZ" altLang="cs-CZ" sz="1800" dirty="0">
                <a:solidFill>
                  <a:srgbClr val="4F81BD"/>
                </a:solidFill>
              </a:rPr>
              <a:t>.</a:t>
            </a:r>
            <a:endParaRPr lang="cs-CZ" altLang="cs-CZ" sz="1800" u="sng" dirty="0">
              <a:solidFill>
                <a:srgbClr val="4F81BD"/>
              </a:solidFill>
            </a:endParaRPr>
          </a:p>
          <a:p>
            <a:pPr defTabSz="420075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1800" dirty="0">
                <a:solidFill>
                  <a:srgbClr val="4F81BD"/>
                </a:solidFill>
              </a:rPr>
              <a:t>Mezinárodní bezpečnost se dále zhoršuje. </a:t>
            </a:r>
            <a:r>
              <a:rPr lang="cs-CZ" altLang="cs-CZ" sz="1800" dirty="0" smtClean="0">
                <a:solidFill>
                  <a:srgbClr val="4F81BD"/>
                </a:solidFill>
              </a:rPr>
              <a:t>Pandemie zhoršila </a:t>
            </a:r>
            <a:br>
              <a:rPr lang="cs-CZ" altLang="cs-CZ" sz="1800" dirty="0" smtClean="0">
                <a:solidFill>
                  <a:srgbClr val="4F81BD"/>
                </a:solidFill>
              </a:rPr>
            </a:br>
            <a:r>
              <a:rPr lang="cs-CZ" altLang="cs-CZ" sz="1800" dirty="0" smtClean="0">
                <a:solidFill>
                  <a:srgbClr val="4F81BD"/>
                </a:solidFill>
              </a:rPr>
              <a:t>některé </a:t>
            </a:r>
            <a:r>
              <a:rPr lang="cs-CZ" altLang="cs-CZ" sz="1800" b="1" dirty="0" smtClean="0">
                <a:solidFill>
                  <a:srgbClr val="4F81BD"/>
                </a:solidFill>
              </a:rPr>
              <a:t>konflikty a občanské války</a:t>
            </a:r>
            <a:r>
              <a:rPr lang="cs-CZ" altLang="cs-CZ" sz="1800" dirty="0" smtClean="0">
                <a:solidFill>
                  <a:srgbClr val="4F81BD"/>
                </a:solidFill>
              </a:rPr>
              <a:t>.</a:t>
            </a:r>
            <a:endParaRPr lang="cs-CZ" altLang="cs-CZ" sz="1800" dirty="0">
              <a:solidFill>
                <a:srgbClr val="4F81BD"/>
              </a:solidFill>
            </a:endParaRP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endParaRPr lang="cs-CZ" altLang="cs-CZ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5"/>
          <p:cNvSpPr>
            <a:spLocks noGrp="1"/>
          </p:cNvSpPr>
          <p:nvPr>
            <p:ph type="title"/>
          </p:nvPr>
        </p:nvSpPr>
        <p:spPr>
          <a:xfrm>
            <a:off x="612130" y="1134170"/>
            <a:ext cx="7763470" cy="931221"/>
          </a:xfrm>
        </p:spPr>
        <p:txBody>
          <a:bodyPr/>
          <a:lstStyle/>
          <a:p>
            <a:r>
              <a:rPr lang="pl-PL" altLang="cs-CZ" dirty="0" smtClean="0">
                <a:solidFill>
                  <a:schemeClr val="accent2"/>
                </a:solidFill>
              </a:rPr>
              <a:t>4. Ruská válka a rozvojové země</a:t>
            </a:r>
            <a:endParaRPr lang="cs-CZ" altLang="cs-CZ" dirty="0" smtClean="0">
              <a:solidFill>
                <a:schemeClr val="accent2"/>
              </a:solidFill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idx="1"/>
          </p:nvPr>
        </p:nvSpPr>
        <p:spPr>
          <a:xfrm>
            <a:off x="612130" y="1926258"/>
            <a:ext cx="7763470" cy="3389591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pl-PL" sz="2000" dirty="0">
                <a:solidFill>
                  <a:srgbClr val="4F81BD"/>
                </a:solidFill>
                <a:ea typeface="Calibri"/>
                <a:cs typeface="Times New Roman"/>
              </a:rPr>
              <a:t>Jak </a:t>
            </a:r>
            <a:r>
              <a:rPr lang="pl-PL" sz="2000" dirty="0" smtClean="0">
                <a:solidFill>
                  <a:srgbClr val="4F81BD"/>
                </a:solidFill>
                <a:ea typeface="Calibri"/>
                <a:cs typeface="Times New Roman"/>
              </a:rPr>
              <a:t>ruská válka dopadá na rozvojové země?</a:t>
            </a:r>
            <a:endParaRPr lang="cs-CZ" sz="2000" dirty="0">
              <a:solidFill>
                <a:srgbClr val="4F81BD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buNone/>
              <a:defRPr/>
            </a:pPr>
            <a:endParaRPr lang="cs-CZ" sz="2000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  <a:defRPr/>
            </a:pP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250" y="3006378"/>
            <a:ext cx="3888432" cy="218780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666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D0AD84D-E087-4792-8409-0E9D99D2C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 dirty="0" smtClean="0"/>
              <a:t>Inflace, úrokové sazby a kurz dolaru</a:t>
            </a:r>
            <a:endParaRPr lang="en-US" altLang="cs-CZ" sz="2600" dirty="0"/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ED38D2BD-30B0-4D88-AD85-3BEA19C070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23" y="1422202"/>
            <a:ext cx="4464496" cy="27729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634" y="3157246"/>
            <a:ext cx="3641087" cy="295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D0AD84D-E087-4792-8409-0E9D99D2C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 dirty="0" smtClean="0"/>
              <a:t>Ceny surovin a potravin stoupají</a:t>
            </a:r>
            <a:endParaRPr lang="en-US" altLang="cs-CZ" sz="2600" dirty="0"/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ED38D2BD-30B0-4D88-AD85-3BEA19C070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1206178"/>
            <a:ext cx="7596907" cy="49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D0AD84D-E087-4792-8409-0E9D99D2C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 dirty="0" smtClean="0"/>
              <a:t>Závislost </a:t>
            </a:r>
            <a:r>
              <a:rPr lang="cs-CZ" altLang="cs-CZ" sz="2600" dirty="0" smtClean="0"/>
              <a:t>zemí Jihu na </a:t>
            </a:r>
            <a:r>
              <a:rPr lang="cs-CZ" altLang="cs-CZ" sz="2600" dirty="0" smtClean="0"/>
              <a:t>dovozu z RU a UA</a:t>
            </a:r>
            <a:endParaRPr lang="en-US" altLang="cs-CZ" sz="2600" dirty="0"/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ED38D2BD-30B0-4D88-AD85-3BEA19C070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577" y="1517341"/>
            <a:ext cx="4032697" cy="399250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1512167"/>
            <a:ext cx="3997677" cy="39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D0AD84D-E087-4792-8409-0E9D99D2C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 dirty="0" smtClean="0"/>
              <a:t>Hlasování afrických zemí v OSN</a:t>
            </a:r>
            <a:endParaRPr lang="en-US" altLang="cs-CZ" sz="2600" dirty="0"/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ED38D2BD-30B0-4D88-AD85-3BEA19C070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668" y="1206179"/>
            <a:ext cx="4668850" cy="48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D0AD84D-E087-4792-8409-0E9D99D2C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 dirty="0" smtClean="0"/>
              <a:t>Válka se vede i v </a:t>
            </a:r>
            <a:r>
              <a:rPr lang="cs-CZ" altLang="cs-CZ" sz="2600" dirty="0" err="1" smtClean="0"/>
              <a:t>kyber</a:t>
            </a:r>
            <a:r>
              <a:rPr lang="cs-CZ" altLang="cs-CZ" sz="2600" dirty="0" smtClean="0"/>
              <a:t>- a mediální světě</a:t>
            </a:r>
            <a:endParaRPr lang="en-US" altLang="cs-CZ" sz="2600" dirty="0"/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ED38D2BD-30B0-4D88-AD85-3BEA19C070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39" y="1278186"/>
            <a:ext cx="8096250" cy="22193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301" y="3753347"/>
            <a:ext cx="4140522" cy="232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D0AD84D-E087-4792-8409-0E9D99D2C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 dirty="0" smtClean="0"/>
              <a:t>Dopad války na životní prostředí</a:t>
            </a:r>
            <a:endParaRPr lang="en-US" altLang="cs-CZ" sz="2600" dirty="0"/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ED38D2BD-30B0-4D88-AD85-3BEA19C070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17" y="1350194"/>
            <a:ext cx="772244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D0AD84D-E087-4792-8409-0E9D99D2C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 dirty="0" smtClean="0"/>
              <a:t>Válka urychlí energetickou transformaci</a:t>
            </a:r>
            <a:endParaRPr lang="en-US" altLang="cs-CZ" sz="2600" dirty="0"/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ED38D2BD-30B0-4D88-AD85-3BEA19C070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210" y="1350194"/>
            <a:ext cx="4518546" cy="45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D0AD84D-E087-4792-8409-0E9D99D2C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/>
          <a:lstStyle/>
          <a:p>
            <a:pPr eaLnBrk="1" hangingPunct="1"/>
            <a:r>
              <a:rPr lang="cs-CZ" altLang="cs-CZ" sz="2600" dirty="0" smtClean="0"/>
              <a:t>Ukrajinští uprchlíci se pomalu vracejí</a:t>
            </a:r>
            <a:endParaRPr lang="en-US" altLang="cs-CZ" sz="2600" dirty="0"/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ED38D2BD-30B0-4D88-AD85-3BEA19C070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1780009"/>
            <a:ext cx="3960440" cy="396044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78" y="1756321"/>
            <a:ext cx="3732456" cy="39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5"/>
          <p:cNvSpPr>
            <a:spLocks noGrp="1"/>
          </p:cNvSpPr>
          <p:nvPr>
            <p:ph type="title"/>
          </p:nvPr>
        </p:nvSpPr>
        <p:spPr>
          <a:xfrm>
            <a:off x="612130" y="1278186"/>
            <a:ext cx="7763470" cy="931221"/>
          </a:xfrm>
        </p:spPr>
        <p:txBody>
          <a:bodyPr>
            <a:normAutofit fontScale="90000"/>
          </a:bodyPr>
          <a:lstStyle/>
          <a:p>
            <a:r>
              <a:rPr lang="pl-PL" altLang="cs-CZ" dirty="0" smtClean="0">
                <a:solidFill>
                  <a:schemeClr val="accent2"/>
                </a:solidFill>
              </a:rPr>
              <a:t>1. </a:t>
            </a:r>
            <a:r>
              <a:rPr lang="pl-PL" altLang="cs-CZ" dirty="0">
                <a:solidFill>
                  <a:schemeClr val="accent2"/>
                </a:solidFill>
              </a:rPr>
              <a:t>Chudoba </a:t>
            </a:r>
            <a:r>
              <a:rPr lang="pl-PL" altLang="cs-CZ" dirty="0" smtClean="0">
                <a:solidFill>
                  <a:schemeClr val="accent2"/>
                </a:solidFill>
              </a:rPr>
              <a:t>v historii lidstva</a:t>
            </a:r>
            <a:r>
              <a:rPr lang="pl-PL" altLang="cs-CZ" dirty="0"/>
              <a:t/>
            </a:r>
            <a:br>
              <a:rPr lang="pl-PL" altLang="cs-CZ" dirty="0"/>
            </a:br>
            <a:r>
              <a:rPr lang="pl-PL" altLang="cs-CZ" dirty="0"/>
              <a:t/>
            </a:r>
            <a:br>
              <a:rPr lang="pl-PL" altLang="cs-CZ" dirty="0"/>
            </a:br>
            <a:endParaRPr lang="cs-CZ" altLang="cs-CZ" dirty="0" smtClean="0"/>
          </a:p>
        </p:txBody>
      </p:sp>
      <p:sp>
        <p:nvSpPr>
          <p:cNvPr id="7173" name="Rectangle 4"/>
          <p:cNvSpPr>
            <a:spLocks noGrp="1" noChangeArrowheads="1"/>
          </p:cNvSpPr>
          <p:nvPr>
            <p:ph idx="1"/>
          </p:nvPr>
        </p:nvSpPr>
        <p:spPr>
          <a:xfrm>
            <a:off x="612130" y="1926258"/>
            <a:ext cx="7763470" cy="3389591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cs-CZ" sz="2000" dirty="0" smtClean="0">
                <a:solidFill>
                  <a:srgbClr val="4F81BD"/>
                </a:solidFill>
                <a:ea typeface="Calibri"/>
                <a:cs typeface="Times New Roman"/>
              </a:rPr>
              <a:t>Co </a:t>
            </a:r>
            <a:r>
              <a:rPr lang="cs-CZ" sz="2000" dirty="0">
                <a:solidFill>
                  <a:srgbClr val="4F81BD"/>
                </a:solidFill>
                <a:ea typeface="Calibri"/>
                <a:cs typeface="Times New Roman"/>
              </a:rPr>
              <a:t>znamená chudoba a jak ji měřit?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 err="1">
                <a:solidFill>
                  <a:srgbClr val="4F81BD"/>
                </a:solidFill>
                <a:ea typeface="Calibri"/>
                <a:cs typeface="Times New Roman"/>
              </a:rPr>
              <a:t>Proč</a:t>
            </a:r>
            <a:r>
              <a:rPr lang="en-US" sz="2000" dirty="0">
                <a:solidFill>
                  <a:srgbClr val="4F81BD"/>
                </a:solidFill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4F81BD"/>
                </a:solidFill>
                <a:ea typeface="Calibri"/>
                <a:cs typeface="Times New Roman"/>
              </a:rPr>
              <a:t>jsou</a:t>
            </a:r>
            <a:r>
              <a:rPr lang="en-US" sz="2000" dirty="0">
                <a:solidFill>
                  <a:srgbClr val="4F81BD"/>
                </a:solidFill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4F81BD"/>
                </a:solidFill>
                <a:ea typeface="Calibri"/>
                <a:cs typeface="Times New Roman"/>
              </a:rPr>
              <a:t>některé</a:t>
            </a:r>
            <a:r>
              <a:rPr lang="en-US" sz="2000" dirty="0">
                <a:solidFill>
                  <a:srgbClr val="4F81BD"/>
                </a:solidFill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4F81BD"/>
                </a:solidFill>
                <a:ea typeface="Calibri"/>
                <a:cs typeface="Times New Roman"/>
              </a:rPr>
              <a:t>země</a:t>
            </a:r>
            <a:r>
              <a:rPr lang="en-US" sz="2000" dirty="0">
                <a:solidFill>
                  <a:srgbClr val="4F81BD"/>
                </a:solidFill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4F81BD"/>
                </a:solidFill>
                <a:ea typeface="Calibri"/>
                <a:cs typeface="Times New Roman"/>
              </a:rPr>
              <a:t>bohaté</a:t>
            </a:r>
            <a:r>
              <a:rPr lang="en-US" sz="2000" dirty="0">
                <a:solidFill>
                  <a:srgbClr val="4F81BD"/>
                </a:solidFill>
                <a:ea typeface="Calibri"/>
                <a:cs typeface="Times New Roman"/>
              </a:rPr>
              <a:t> a </a:t>
            </a:r>
            <a:r>
              <a:rPr lang="en-US" sz="2000" dirty="0" err="1">
                <a:solidFill>
                  <a:srgbClr val="4F81BD"/>
                </a:solidFill>
                <a:ea typeface="Calibri"/>
                <a:cs typeface="Times New Roman"/>
              </a:rPr>
              <a:t>jiné</a:t>
            </a:r>
            <a:r>
              <a:rPr lang="en-US" sz="2000" dirty="0">
                <a:solidFill>
                  <a:srgbClr val="4F81BD"/>
                </a:solidFill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4F81BD"/>
                </a:solidFill>
                <a:ea typeface="Calibri"/>
                <a:cs typeface="Times New Roman"/>
              </a:rPr>
              <a:t>chudé</a:t>
            </a:r>
            <a:r>
              <a:rPr lang="en-US" sz="2000" dirty="0">
                <a:solidFill>
                  <a:srgbClr val="4F81BD"/>
                </a:solidFill>
                <a:ea typeface="Calibri"/>
                <a:cs typeface="Times New Roman"/>
              </a:rPr>
              <a:t>?</a:t>
            </a:r>
            <a:endParaRPr lang="cs-CZ" sz="2000" dirty="0">
              <a:solidFill>
                <a:srgbClr val="4F81BD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buNone/>
              <a:defRPr/>
            </a:pPr>
            <a:endParaRPr lang="cs-CZ" sz="2000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cs-CZ" sz="2500" dirty="0"/>
          </a:p>
          <a:p>
            <a:pPr eaLnBrk="1" hangingPunct="1">
              <a:defRPr/>
            </a:pPr>
            <a:endParaRPr lang="cs-CZ" sz="7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274" y="3294410"/>
            <a:ext cx="2976390" cy="2232292"/>
          </a:xfrm>
          <a:prstGeom prst="rect">
            <a:avLst/>
          </a:prstGeom>
          <a:ln w="38100">
            <a:solidFill>
              <a:srgbClr val="D91F26"/>
            </a:solidFill>
          </a:ln>
        </p:spPr>
      </p:pic>
    </p:spTree>
    <p:extLst>
      <p:ext uri="{BB962C8B-B14F-4D97-AF65-F5344CB8AC3E}">
        <p14:creationId xmlns:p14="http://schemas.microsoft.com/office/powerpoint/2010/main" val="14537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>
            <a:extLst>
              <a:ext uri="{FF2B5EF4-FFF2-40B4-BE49-F238E27FC236}">
                <a16:creationId xmlns:a16="http://schemas.microsoft.com/office/drawing/2014/main" id="{11AF0F64-F6E2-4ADB-9BAF-4C4592F89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33400"/>
            <a:ext cx="8353425" cy="488950"/>
          </a:xfrm>
        </p:spPr>
        <p:txBody>
          <a:bodyPr rtlCol="0">
            <a:normAutofit/>
          </a:bodyPr>
          <a:lstStyle/>
          <a:p>
            <a:pPr defTabSz="420075" eaLnBrk="1" fontAlgn="auto" hangingPunct="1">
              <a:spcAft>
                <a:spcPts val="0"/>
              </a:spcAft>
              <a:defRPr/>
            </a:pPr>
            <a:r>
              <a:rPr lang="cs-CZ" sz="2600" dirty="0">
                <a:solidFill>
                  <a:schemeClr val="accent2"/>
                </a:solidFill>
              </a:rPr>
              <a:t>Globální trendy – </a:t>
            </a:r>
            <a:r>
              <a:rPr lang="cs-CZ" sz="2600" dirty="0" smtClean="0">
                <a:solidFill>
                  <a:schemeClr val="accent2"/>
                </a:solidFill>
              </a:rPr>
              <a:t>ruská válka (2022)</a:t>
            </a:r>
            <a:endParaRPr lang="cs-CZ" sz="2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8D7E909C-0AC4-4663-BA0D-749BE49FF7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133475"/>
            <a:ext cx="8353425" cy="4968875"/>
          </a:xfrm>
        </p:spPr>
        <p:txBody>
          <a:bodyPr rtlCol="0">
            <a:normAutofit lnSpcReduction="10000"/>
          </a:bodyPr>
          <a:lstStyle/>
          <a:p>
            <a:pPr defTabSz="420075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1800" dirty="0" smtClean="0">
                <a:solidFill>
                  <a:srgbClr val="4F81BD"/>
                </a:solidFill>
              </a:rPr>
              <a:t>Ruská válka přispěla k </a:t>
            </a:r>
            <a:r>
              <a:rPr lang="cs-CZ" altLang="cs-CZ" sz="1800" b="1" dirty="0" smtClean="0">
                <a:solidFill>
                  <a:srgbClr val="4F81BD"/>
                </a:solidFill>
              </a:rPr>
              <a:t>inflaci</a:t>
            </a:r>
            <a:r>
              <a:rPr lang="cs-CZ" altLang="cs-CZ" sz="1800" dirty="0" smtClean="0">
                <a:solidFill>
                  <a:srgbClr val="4F81BD"/>
                </a:solidFill>
              </a:rPr>
              <a:t>, na kterou </a:t>
            </a:r>
            <a:r>
              <a:rPr lang="cs-CZ" altLang="cs-CZ" sz="1800" dirty="0" err="1" smtClean="0">
                <a:solidFill>
                  <a:srgbClr val="4F81BD"/>
                </a:solidFill>
              </a:rPr>
              <a:t>Fed</a:t>
            </a:r>
            <a:r>
              <a:rPr lang="cs-CZ" altLang="cs-CZ" sz="1800" dirty="0" smtClean="0">
                <a:solidFill>
                  <a:srgbClr val="4F81BD"/>
                </a:solidFill>
              </a:rPr>
              <a:t> reaguje </a:t>
            </a:r>
            <a:br>
              <a:rPr lang="cs-CZ" altLang="cs-CZ" sz="1800" dirty="0" smtClean="0">
                <a:solidFill>
                  <a:srgbClr val="4F81BD"/>
                </a:solidFill>
              </a:rPr>
            </a:br>
            <a:r>
              <a:rPr lang="cs-CZ" altLang="cs-CZ" sz="1800" dirty="0" smtClean="0">
                <a:solidFill>
                  <a:srgbClr val="4F81BD"/>
                </a:solidFill>
              </a:rPr>
              <a:t>zvyšováním sazeb, čímž </a:t>
            </a:r>
            <a:r>
              <a:rPr lang="cs-CZ" altLang="cs-CZ" sz="1800" b="1" dirty="0" smtClean="0">
                <a:solidFill>
                  <a:srgbClr val="4F81BD"/>
                </a:solidFill>
              </a:rPr>
              <a:t>klesají měny</a:t>
            </a:r>
            <a:r>
              <a:rPr lang="cs-CZ" altLang="cs-CZ" sz="1800" dirty="0" smtClean="0">
                <a:solidFill>
                  <a:srgbClr val="4F81BD"/>
                </a:solidFill>
              </a:rPr>
              <a:t> rozvojových zemí.</a:t>
            </a:r>
            <a:endParaRPr lang="cs-CZ" altLang="cs-CZ" sz="1800" dirty="0">
              <a:solidFill>
                <a:srgbClr val="4F81BD"/>
              </a:solidFill>
            </a:endParaRPr>
          </a:p>
          <a:p>
            <a:pPr defTabSz="420075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pl-PL" sz="1800" dirty="0">
                <a:solidFill>
                  <a:srgbClr val="4F81BD"/>
                </a:solidFill>
              </a:rPr>
              <a:t>Ruská válka narušila dodavatelské řetězce a zhoršla </a:t>
            </a:r>
            <a:r>
              <a:rPr lang="pl-PL" sz="1800" b="1" dirty="0">
                <a:solidFill>
                  <a:srgbClr val="4F81BD"/>
                </a:solidFill>
              </a:rPr>
              <a:t>potravinové </a:t>
            </a:r>
            <a:br>
              <a:rPr lang="pl-PL" sz="1800" b="1" dirty="0">
                <a:solidFill>
                  <a:srgbClr val="4F81BD"/>
                </a:solidFill>
              </a:rPr>
            </a:br>
            <a:r>
              <a:rPr lang="pl-PL" sz="1800" b="1" dirty="0">
                <a:solidFill>
                  <a:srgbClr val="4F81BD"/>
                </a:solidFill>
              </a:rPr>
              <a:t>zabezpečení v rozvojových zemích</a:t>
            </a:r>
            <a:r>
              <a:rPr lang="pl-PL" sz="1800" dirty="0">
                <a:solidFill>
                  <a:srgbClr val="4F81BD"/>
                </a:solidFill>
              </a:rPr>
              <a:t>.</a:t>
            </a:r>
            <a:endParaRPr lang="cs-CZ" altLang="cs-CZ" sz="1800" dirty="0" smtClean="0">
              <a:solidFill>
                <a:srgbClr val="4F81BD"/>
              </a:solidFill>
            </a:endParaRPr>
          </a:p>
          <a:p>
            <a:pPr defTabSz="420075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1800" dirty="0" smtClean="0">
                <a:solidFill>
                  <a:srgbClr val="4F81BD"/>
                </a:solidFill>
              </a:rPr>
              <a:t>Ruská válka zvětšila </a:t>
            </a:r>
            <a:r>
              <a:rPr lang="cs-CZ" altLang="cs-CZ" sz="1800" b="1" dirty="0" smtClean="0">
                <a:solidFill>
                  <a:srgbClr val="4F81BD"/>
                </a:solidFill>
              </a:rPr>
              <a:t>polarizaci multipolárního světa </a:t>
            </a:r>
            <a:r>
              <a:rPr lang="cs-CZ" altLang="cs-CZ" sz="1800" dirty="0" smtClean="0">
                <a:solidFill>
                  <a:srgbClr val="4F81BD"/>
                </a:solidFill>
              </a:rPr>
              <a:t/>
            </a:r>
            <a:br>
              <a:rPr lang="cs-CZ" altLang="cs-CZ" sz="1800" dirty="0" smtClean="0">
                <a:solidFill>
                  <a:srgbClr val="4F81BD"/>
                </a:solidFill>
              </a:rPr>
            </a:br>
            <a:r>
              <a:rPr lang="cs-CZ" altLang="cs-CZ" sz="1800" dirty="0" smtClean="0">
                <a:solidFill>
                  <a:srgbClr val="4F81BD"/>
                </a:solidFill>
              </a:rPr>
              <a:t>(Čína váhavě na </a:t>
            </a:r>
            <a:r>
              <a:rPr lang="cs-CZ" altLang="cs-CZ" sz="1800" dirty="0">
                <a:solidFill>
                  <a:srgbClr val="4F81BD"/>
                </a:solidFill>
              </a:rPr>
              <a:t>straně Ruska, rozvojové země </a:t>
            </a:r>
            <a:r>
              <a:rPr lang="cs-CZ" altLang="cs-CZ" sz="1800" dirty="0" smtClean="0">
                <a:solidFill>
                  <a:srgbClr val="4F81BD"/>
                </a:solidFill>
              </a:rPr>
              <a:t>uprostřed)</a:t>
            </a:r>
            <a:r>
              <a:rPr lang="cs-CZ" sz="1800" dirty="0" smtClean="0">
                <a:solidFill>
                  <a:srgbClr val="4F81BD"/>
                </a:solidFill>
              </a:rPr>
              <a:t>.</a:t>
            </a:r>
            <a:endParaRPr lang="cs-CZ" sz="1800" dirty="0">
              <a:solidFill>
                <a:srgbClr val="4F81BD"/>
              </a:solidFill>
            </a:endParaRPr>
          </a:p>
          <a:p>
            <a:pPr defTabSz="420075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1800" dirty="0" smtClean="0">
                <a:solidFill>
                  <a:srgbClr val="4F81BD"/>
                </a:solidFill>
              </a:rPr>
              <a:t>Ruská válka se nevede pouze na bojišti, ale také v </a:t>
            </a:r>
            <a:br>
              <a:rPr lang="cs-CZ" sz="1800" dirty="0" smtClean="0">
                <a:solidFill>
                  <a:srgbClr val="4F81BD"/>
                </a:solidFill>
              </a:rPr>
            </a:br>
            <a:r>
              <a:rPr lang="cs-CZ" sz="1800" b="1" dirty="0" err="1" smtClean="0">
                <a:solidFill>
                  <a:srgbClr val="4F81BD"/>
                </a:solidFill>
              </a:rPr>
              <a:t>kyber</a:t>
            </a:r>
            <a:r>
              <a:rPr lang="cs-CZ" sz="1800" b="1" dirty="0" smtClean="0">
                <a:solidFill>
                  <a:srgbClr val="4F81BD"/>
                </a:solidFill>
              </a:rPr>
              <a:t>- a mediálním prostoru</a:t>
            </a:r>
            <a:r>
              <a:rPr lang="cs-CZ" sz="1800" dirty="0" smtClean="0">
                <a:solidFill>
                  <a:srgbClr val="4F81BD"/>
                </a:solidFill>
              </a:rPr>
              <a:t> (boj o </a:t>
            </a:r>
            <a:r>
              <a:rPr lang="cs-CZ" sz="1800" dirty="0" err="1" smtClean="0">
                <a:solidFill>
                  <a:srgbClr val="4F81BD"/>
                </a:solidFill>
              </a:rPr>
              <a:t>narativ</a:t>
            </a:r>
            <a:r>
              <a:rPr lang="cs-CZ" sz="1800" dirty="0" smtClean="0">
                <a:solidFill>
                  <a:srgbClr val="4F81BD"/>
                </a:solidFill>
              </a:rPr>
              <a:t>). </a:t>
            </a:r>
            <a:endParaRPr lang="cs-CZ" sz="1800" dirty="0">
              <a:solidFill>
                <a:srgbClr val="4F81BD"/>
              </a:solidFill>
            </a:endParaRPr>
          </a:p>
          <a:p>
            <a:pPr defTabSz="420075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1800" dirty="0" smtClean="0">
                <a:solidFill>
                  <a:srgbClr val="4F81BD"/>
                </a:solidFill>
              </a:rPr>
              <a:t>Snaha o zajištění energetické bezpečnosti může</a:t>
            </a:r>
            <a:r>
              <a:rPr lang="cs-CZ" altLang="cs-CZ" sz="1800" b="1" dirty="0" smtClean="0">
                <a:solidFill>
                  <a:srgbClr val="4F81BD"/>
                </a:solidFill>
              </a:rPr>
              <a:t/>
            </a:r>
            <a:br>
              <a:rPr lang="cs-CZ" altLang="cs-CZ" sz="1800" b="1" dirty="0" smtClean="0">
                <a:solidFill>
                  <a:srgbClr val="4F81BD"/>
                </a:solidFill>
              </a:rPr>
            </a:br>
            <a:r>
              <a:rPr lang="cs-CZ" altLang="cs-CZ" sz="1800" b="1" dirty="0" smtClean="0">
                <a:solidFill>
                  <a:srgbClr val="4F81BD"/>
                </a:solidFill>
              </a:rPr>
              <a:t>odsunout klimatické cíle pouze dočasně</a:t>
            </a:r>
            <a:r>
              <a:rPr lang="cs-CZ" altLang="cs-CZ" sz="1800" dirty="0" smtClean="0">
                <a:solidFill>
                  <a:srgbClr val="4F81BD"/>
                </a:solidFill>
              </a:rPr>
              <a:t>.</a:t>
            </a:r>
            <a:endParaRPr lang="cs-CZ" altLang="cs-CZ" sz="1800" u="sng" dirty="0">
              <a:solidFill>
                <a:srgbClr val="4F81BD"/>
              </a:solidFill>
            </a:endParaRPr>
          </a:p>
          <a:p>
            <a:pPr defTabSz="420075" eaLnBrk="1" fontAlgn="auto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1800" dirty="0" smtClean="0">
                <a:solidFill>
                  <a:srgbClr val="4F81BD"/>
                </a:solidFill>
              </a:rPr>
              <a:t>V důsledku ruské války je v Evropě </a:t>
            </a:r>
            <a:r>
              <a:rPr lang="cs-CZ" altLang="cs-CZ" sz="1800" b="1" dirty="0" smtClean="0">
                <a:solidFill>
                  <a:srgbClr val="4F81BD"/>
                </a:solidFill>
              </a:rPr>
              <a:t>největší počet uprchlíků </a:t>
            </a:r>
            <a:r>
              <a:rPr lang="cs-CZ" altLang="cs-CZ" sz="1800" dirty="0" smtClean="0">
                <a:solidFill>
                  <a:srgbClr val="4F81BD"/>
                </a:solidFill>
              </a:rPr>
              <a:t/>
            </a:r>
            <a:br>
              <a:rPr lang="cs-CZ" altLang="cs-CZ" sz="1800" dirty="0" smtClean="0">
                <a:solidFill>
                  <a:srgbClr val="4F81BD"/>
                </a:solidFill>
              </a:rPr>
            </a:br>
            <a:r>
              <a:rPr lang="cs-CZ" altLang="cs-CZ" sz="1800" dirty="0" smtClean="0">
                <a:solidFill>
                  <a:srgbClr val="4F81BD"/>
                </a:solidFill>
              </a:rPr>
              <a:t>od 2. světové války. Hrozí uprchlické vlny z Jihu.</a:t>
            </a:r>
            <a:endParaRPr lang="cs-CZ" altLang="cs-CZ" sz="1800" dirty="0">
              <a:solidFill>
                <a:srgbClr val="4F81BD"/>
              </a:solidFill>
            </a:endParaRPr>
          </a:p>
          <a:p>
            <a:pPr marL="457200" indent="-457200" defTabSz="420075" eaLnBrk="1" fontAlgn="auto" hangingPunct="1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endParaRPr lang="cs-CZ" altLang="cs-CZ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14090"/>
            <a:ext cx="8353425" cy="488327"/>
          </a:xfrm>
        </p:spPr>
        <p:txBody>
          <a:bodyPr/>
          <a:lstStyle/>
          <a:p>
            <a:pPr eaLnBrk="1" hangingPunct="1"/>
            <a:r>
              <a:rPr lang="cs-CZ" altLang="cs-CZ" sz="2600" i="0" dirty="0" smtClean="0">
                <a:solidFill>
                  <a:srgbClr val="C00000"/>
                </a:solidFill>
              </a:rPr>
              <a:t>V</a:t>
            </a:r>
            <a:r>
              <a:rPr lang="cs-CZ" altLang="cs-CZ" sz="2600" dirty="0" smtClean="0">
                <a:solidFill>
                  <a:srgbClr val="C00000"/>
                </a:solidFill>
              </a:rPr>
              <a:t>álka na Ukrajině a rozvojová pomoc</a:t>
            </a:r>
            <a:endParaRPr lang="en-US" altLang="cs-CZ" sz="2600" i="0" dirty="0">
              <a:solidFill>
                <a:srgbClr val="C00000"/>
              </a:solidFill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cs-CZ" altLang="cs-CZ" sz="2500" dirty="0"/>
          </a:p>
          <a:p>
            <a:pPr marL="0" indent="0" eaLnBrk="1" hangingPunct="1"/>
            <a:endParaRPr lang="cs-CZ" altLang="cs-CZ" sz="7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912" y="1494210"/>
            <a:ext cx="4314564" cy="4055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14" y="1463168"/>
            <a:ext cx="3484014" cy="407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14090"/>
            <a:ext cx="8353425" cy="488327"/>
          </a:xfrm>
        </p:spPr>
        <p:txBody>
          <a:bodyPr/>
          <a:lstStyle/>
          <a:p>
            <a:pPr eaLnBrk="1" hangingPunct="1"/>
            <a:r>
              <a:rPr lang="cs-CZ" altLang="cs-CZ" sz="2600" i="0" dirty="0">
                <a:solidFill>
                  <a:srgbClr val="C00000"/>
                </a:solidFill>
              </a:rPr>
              <a:t>Kolik kdo </a:t>
            </a:r>
            <a:r>
              <a:rPr lang="cs-CZ" altLang="cs-CZ" sz="2600" i="0" dirty="0" smtClean="0">
                <a:solidFill>
                  <a:srgbClr val="C00000"/>
                </a:solidFill>
              </a:rPr>
              <a:t>pomáhá Ukrajině</a:t>
            </a:r>
            <a:r>
              <a:rPr lang="en-US" altLang="cs-CZ" sz="2600" i="0" dirty="0" smtClean="0">
                <a:solidFill>
                  <a:srgbClr val="C00000"/>
                </a:solidFill>
              </a:rPr>
              <a:t>?</a:t>
            </a:r>
            <a:endParaRPr lang="en-US" altLang="cs-CZ" sz="2600" i="0" dirty="0">
              <a:solidFill>
                <a:srgbClr val="C00000"/>
              </a:solidFill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cs-CZ" altLang="cs-CZ" sz="2500" dirty="0"/>
          </a:p>
          <a:p>
            <a:pPr marL="0" indent="0" eaLnBrk="1" hangingPunct="1"/>
            <a:endParaRPr lang="cs-CZ" altLang="cs-CZ" sz="7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875" y="1450177"/>
            <a:ext cx="4104456" cy="410445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1413006"/>
            <a:ext cx="4100389" cy="41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0B256F78-9F37-44F5-A856-C97B9318C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90600"/>
            <a:ext cx="658812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17" tIns="43709" rIns="87417" bIns="43709"/>
          <a:lstStyle>
            <a:lvl1pPr marL="328613" indent="-328613" defTabSz="87471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defTabSz="87471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defTabSz="87471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defTabSz="87471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defTabSz="87471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cs-CZ" altLang="cs-CZ" sz="4800" dirty="0">
                <a:solidFill>
                  <a:schemeClr val="accent2"/>
                </a:solidFill>
                <a:latin typeface="+mj-lt"/>
              </a:rPr>
              <a:t>Děkuji za pozornost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endParaRPr lang="cs-CZ" altLang="cs-CZ" sz="50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endParaRPr lang="cs-CZ" altLang="cs-CZ" sz="5000" dirty="0">
              <a:solidFill>
                <a:srgbClr val="005580"/>
              </a:solidFill>
              <a:latin typeface="Arial" panose="020B0604020202020204" pitchFamily="34" charset="0"/>
            </a:endParaRPr>
          </a:p>
        </p:txBody>
      </p:sp>
      <p:pic>
        <p:nvPicPr>
          <p:cNvPr id="107523" name="Obrázek 1">
            <a:extLst>
              <a:ext uri="{FF2B5EF4-FFF2-40B4-BE49-F238E27FC236}">
                <a16:creationId xmlns:a16="http://schemas.microsoft.com/office/drawing/2014/main" id="{0F17439F-BC16-4C8F-8CCA-AE04B9252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226" y="2286298"/>
            <a:ext cx="4536504" cy="298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0074" y="560388"/>
            <a:ext cx="7068839" cy="1212850"/>
          </a:xfrm>
        </p:spPr>
        <p:txBody>
          <a:bodyPr/>
          <a:lstStyle/>
          <a:p>
            <a:r>
              <a:rPr lang="cs-CZ" sz="2400" dirty="0" smtClean="0"/>
              <a:t>Absolutní (extrémní) a relativní chudoba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3" y="1755374"/>
            <a:ext cx="7272808" cy="36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4" y="414090"/>
            <a:ext cx="8353425" cy="488327"/>
          </a:xfrm>
        </p:spPr>
        <p:txBody>
          <a:bodyPr/>
          <a:lstStyle/>
          <a:p>
            <a:pPr eaLnBrk="1" hangingPunct="1">
              <a:defRPr/>
            </a:pPr>
            <a:r>
              <a:rPr lang="cs-CZ" sz="2600" i="0" dirty="0" smtClean="0">
                <a:solidFill>
                  <a:srgbClr val="4F81BD"/>
                </a:solidFill>
              </a:rPr>
              <a:t>Jak měřit chudobu a rozvoj?</a:t>
            </a:r>
            <a:endParaRPr lang="cs-CZ" sz="2200" i="0" dirty="0">
              <a:solidFill>
                <a:srgbClr val="4F81BD"/>
              </a:solidFill>
              <a:ea typeface="+mn-ea"/>
              <a:cs typeface="+mn-cs"/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AutoNum type="arabicPeriod"/>
            </a:pPr>
            <a:endParaRPr lang="cs-CZ" altLang="cs-CZ" smtClean="0"/>
          </a:p>
          <a:p>
            <a:pPr marL="0" indent="0" eaLnBrk="1" hangingPunct="1">
              <a:buNone/>
            </a:pPr>
            <a:endParaRPr lang="cs-CZ" altLang="cs-CZ" sz="2500"/>
          </a:p>
          <a:p>
            <a:pPr marL="0" indent="0" eaLnBrk="1" hangingPunct="1"/>
            <a:endParaRPr lang="cs-CZ" altLang="cs-CZ" sz="700"/>
          </a:p>
        </p:txBody>
      </p:sp>
      <p:pic>
        <p:nvPicPr>
          <p:cNvPr id="1024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7" y="1277938"/>
            <a:ext cx="895350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19"/>
          <p:cNvSpPr txBox="1">
            <a:spLocks noChangeArrowheads="1"/>
          </p:cNvSpPr>
          <p:nvPr/>
        </p:nvSpPr>
        <p:spPr bwMode="auto">
          <a:xfrm>
            <a:off x="3348038" y="4983163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2" rIns="91385" bIns="45692">
            <a:spAutoFit/>
          </a:bodyPr>
          <a:lstStyle>
            <a:lvl1pPr eaLnBrk="0" hangingPunct="0">
              <a:defRPr sz="8000" b="1" i="1">
                <a:solidFill>
                  <a:srgbClr val="00558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0" b="1" i="1">
                <a:solidFill>
                  <a:srgbClr val="00558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0" b="1" i="1">
                <a:solidFill>
                  <a:srgbClr val="00558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0" b="1" i="1">
                <a:solidFill>
                  <a:srgbClr val="0055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0" b="1" i="1">
                <a:solidFill>
                  <a:srgbClr val="00558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 i="1">
                <a:solidFill>
                  <a:srgbClr val="00558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 i="1">
                <a:solidFill>
                  <a:srgbClr val="00558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 i="1">
                <a:solidFill>
                  <a:srgbClr val="00558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 i="1">
                <a:solidFill>
                  <a:srgbClr val="00558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b="0" i="0" dirty="0">
                <a:solidFill>
                  <a:schemeClr val="accent2"/>
                </a:solidFill>
              </a:rPr>
              <a:t>Česká republika = 28. místo</a:t>
            </a:r>
          </a:p>
        </p:txBody>
      </p:sp>
    </p:spTree>
    <p:extLst>
      <p:ext uri="{BB962C8B-B14F-4D97-AF65-F5344CB8AC3E}">
        <p14:creationId xmlns:p14="http://schemas.microsoft.com/office/powerpoint/2010/main" val="35242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29253"/>
            <a:ext cx="8353425" cy="488327"/>
          </a:xfrm>
        </p:spPr>
        <p:txBody>
          <a:bodyPr/>
          <a:lstStyle/>
          <a:p>
            <a:pPr eaLnBrk="1" hangingPunct="1">
              <a:defRPr/>
            </a:pPr>
            <a:r>
              <a:rPr lang="cs-CZ" sz="2600" i="0" dirty="0">
                <a:solidFill>
                  <a:srgbClr val="4F81BD"/>
                </a:solidFill>
              </a:rPr>
              <a:t>Nerovnost mezi zeměmi a uvnitř zemí</a:t>
            </a:r>
            <a:endParaRPr lang="cs-CZ" sz="2200" i="0" dirty="0">
              <a:solidFill>
                <a:srgbClr val="4F81BD"/>
              </a:solidFill>
              <a:ea typeface="+mn-ea"/>
              <a:cs typeface="+mn-cs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idx="1"/>
          </p:nvPr>
        </p:nvSpPr>
        <p:spPr>
          <a:xfrm>
            <a:off x="323856" y="1206506"/>
            <a:ext cx="8353425" cy="3743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Země:</a:t>
            </a:r>
            <a:r>
              <a:rPr lang="cs-CZ" altLang="cs-CZ" sz="2000" b="1" dirty="0">
                <a:solidFill>
                  <a:srgbClr val="4F81BD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000" dirty="0">
                <a:solidFill>
                  <a:srgbClr val="4F81BD"/>
                </a:solidFill>
                <a:latin typeface="Calibri" panose="020F0502020204030204" pitchFamily="34" charset="0"/>
              </a:rPr>
              <a:t>vyspělé </a:t>
            </a:r>
            <a:r>
              <a:rPr lang="cs-CZ" altLang="cs-CZ" sz="2000" dirty="0">
                <a:solidFill>
                  <a:schemeClr val="accent2"/>
                </a:solidFill>
                <a:latin typeface="Calibri" panose="020F0502020204030204" pitchFamily="34" charset="0"/>
              </a:rPr>
              <a:t>X</a:t>
            </a:r>
            <a:r>
              <a:rPr lang="cs-CZ" altLang="cs-CZ" sz="2000" dirty="0">
                <a:solidFill>
                  <a:srgbClr val="4F81BD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rgbClr val="4F81BD"/>
                </a:solidFill>
                <a:latin typeface="Calibri" panose="020F0502020204030204" pitchFamily="34" charset="0"/>
              </a:rPr>
              <a:t>emerging</a:t>
            </a:r>
            <a:r>
              <a:rPr lang="cs-CZ" altLang="cs-CZ" sz="2000" dirty="0">
                <a:solidFill>
                  <a:srgbClr val="4F81BD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000" dirty="0">
                <a:solidFill>
                  <a:schemeClr val="accent2"/>
                </a:solidFill>
                <a:latin typeface="Calibri" panose="020F0502020204030204" pitchFamily="34" charset="0"/>
              </a:rPr>
              <a:t>X</a:t>
            </a:r>
            <a:r>
              <a:rPr lang="cs-CZ" altLang="cs-CZ" sz="2000" dirty="0">
                <a:solidFill>
                  <a:srgbClr val="4F81BD"/>
                </a:solidFill>
                <a:latin typeface="Calibri" panose="020F0502020204030204" pitchFamily="34" charset="0"/>
              </a:rPr>
              <a:t> chudé</a:t>
            </a:r>
            <a:endParaRPr lang="en-US" altLang="cs-CZ" sz="2000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cs-CZ" altLang="cs-CZ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Lidé:</a:t>
            </a:r>
            <a:r>
              <a:rPr lang="cs-CZ" altLang="cs-CZ" sz="2000" b="1" dirty="0">
                <a:solidFill>
                  <a:srgbClr val="4F81BD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000" dirty="0">
                <a:solidFill>
                  <a:srgbClr val="4F81BD"/>
                </a:solidFill>
                <a:latin typeface="Calibri" panose="020F0502020204030204" pitchFamily="34" charset="0"/>
              </a:rPr>
              <a:t>bohatí </a:t>
            </a:r>
            <a:r>
              <a:rPr lang="cs-CZ" altLang="cs-CZ" sz="2000" dirty="0">
                <a:solidFill>
                  <a:schemeClr val="accent2"/>
                </a:solidFill>
                <a:latin typeface="Calibri" panose="020F0502020204030204" pitchFamily="34" charset="0"/>
              </a:rPr>
              <a:t>X</a:t>
            </a:r>
            <a:r>
              <a:rPr lang="cs-CZ" altLang="cs-CZ" sz="2000" dirty="0">
                <a:solidFill>
                  <a:srgbClr val="4F81BD"/>
                </a:solidFill>
                <a:latin typeface="Calibri" panose="020F0502020204030204" pitchFamily="34" charset="0"/>
              </a:rPr>
              <a:t> střední třída </a:t>
            </a:r>
            <a:r>
              <a:rPr lang="cs-CZ" altLang="cs-CZ" sz="2000" dirty="0">
                <a:solidFill>
                  <a:schemeClr val="accent2"/>
                </a:solidFill>
                <a:latin typeface="Calibri" panose="020F0502020204030204" pitchFamily="34" charset="0"/>
              </a:rPr>
              <a:t>X</a:t>
            </a:r>
            <a:r>
              <a:rPr lang="cs-CZ" altLang="cs-CZ" sz="2000" dirty="0">
                <a:solidFill>
                  <a:srgbClr val="4F81BD"/>
                </a:solidFill>
                <a:latin typeface="Calibri" panose="020F0502020204030204" pitchFamily="34" charset="0"/>
              </a:rPr>
              <a:t>  chudí</a:t>
            </a:r>
          </a:p>
          <a:p>
            <a:pPr marL="0" indent="0" eaLnBrk="1" hangingPunct="1">
              <a:buFontTx/>
              <a:buAutoNum type="arabicPeriod"/>
            </a:pPr>
            <a:endParaRPr lang="cs-CZ" altLang="cs-CZ" dirty="0" smtClean="0"/>
          </a:p>
          <a:p>
            <a:pPr marL="0" indent="0" eaLnBrk="1" hangingPunct="1">
              <a:buNone/>
            </a:pPr>
            <a:endParaRPr lang="en-US" altLang="cs-CZ" dirty="0" smtClean="0"/>
          </a:p>
          <a:p>
            <a:pPr marL="0" indent="0" eaLnBrk="1" hangingPunct="1">
              <a:buNone/>
            </a:pPr>
            <a:endParaRPr lang="cs-CZ" altLang="cs-CZ" sz="2500" dirty="0"/>
          </a:p>
          <a:p>
            <a:pPr marL="0" indent="0" eaLnBrk="1" hangingPunct="1"/>
            <a:endParaRPr lang="cs-CZ" altLang="cs-CZ" sz="700" dirty="0"/>
          </a:p>
        </p:txBody>
      </p:sp>
      <p:pic>
        <p:nvPicPr>
          <p:cNvPr id="6" name="Obrázek 7" descr="gini graf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430463"/>
            <a:ext cx="3678238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Obráze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3883" y="1134170"/>
            <a:ext cx="4198578" cy="482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5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4098" y="486098"/>
            <a:ext cx="8353425" cy="488327"/>
          </a:xfrm>
        </p:spPr>
        <p:txBody>
          <a:bodyPr/>
          <a:lstStyle/>
          <a:p>
            <a:pPr eaLnBrk="1" hangingPunct="1"/>
            <a:r>
              <a:rPr lang="cs-CZ" altLang="cs-CZ" sz="2600" i="0" dirty="0" smtClean="0">
                <a:solidFill>
                  <a:srgbClr val="4F81BD"/>
                </a:solidFill>
              </a:rPr>
              <a:t>Proč jsou některé země bohaté a jiné chudé?</a:t>
            </a:r>
            <a:endParaRPr lang="cs-CZ" altLang="cs-CZ" sz="2600" i="0" dirty="0">
              <a:solidFill>
                <a:srgbClr val="4F81BD"/>
              </a:solidFill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idx="1"/>
          </p:nvPr>
        </p:nvSpPr>
        <p:spPr>
          <a:xfrm>
            <a:off x="1044581" y="2359025"/>
            <a:ext cx="8353425" cy="3479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mtClean="0">
                <a:solidFill>
                  <a:schemeClr val="tx2">
                    <a:lumMod val="75000"/>
                  </a:schemeClr>
                </a:solidFill>
              </a:rPr>
            </a:br>
            <a:endParaRPr lang="en-US" b="1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endParaRPr lang="cs-CZ" sz="2500"/>
          </a:p>
          <a:p>
            <a:pPr eaLnBrk="1" hangingPunct="1">
              <a:defRPr/>
            </a:pPr>
            <a:endParaRPr lang="cs-CZ" sz="7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813533"/>
              </p:ext>
            </p:extLst>
          </p:nvPr>
        </p:nvGraphicFramePr>
        <p:xfrm>
          <a:off x="468114" y="1422202"/>
          <a:ext cx="7992888" cy="4277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5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Faktory</a:t>
                      </a:r>
                      <a:endParaRPr lang="cs-CZ" sz="1800" b="0" dirty="0">
                        <a:latin typeface="Calibri" panose="020F0502020204030204" pitchFamily="34" charset="0"/>
                      </a:endParaRP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vedoucí k rozvoji</a:t>
                      </a:r>
                      <a:endParaRPr lang="cs-CZ" sz="1800" b="0" dirty="0">
                        <a:latin typeface="Calibri" panose="020F0502020204030204" pitchFamily="34" charset="0"/>
                      </a:endParaRP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udržující chudobu</a:t>
                      </a:r>
                      <a:endParaRPr lang="cs-CZ" sz="1800" b="0" dirty="0">
                        <a:latin typeface="Calibri" panose="020F0502020204030204" pitchFamily="34" charset="0"/>
                      </a:endParaRPr>
                    </a:p>
                  </a:txBody>
                  <a:tcPr marL="91438" marR="91438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481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accent2"/>
                          </a:solidFill>
                        </a:rPr>
                        <a:t>Přírodní</a:t>
                      </a:r>
                      <a:endParaRPr lang="cs-CZ" sz="18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accent2"/>
                          </a:solidFill>
                        </a:rPr>
                        <a:t>mírné klima</a:t>
                      </a:r>
                      <a:endParaRPr lang="cs-CZ" sz="18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accent2"/>
                          </a:solidFill>
                        </a:rPr>
                        <a:t>tropické nemoci</a:t>
                      </a:r>
                      <a:endParaRPr lang="cs-CZ" sz="18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8" marR="91438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894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accent2"/>
                          </a:solidFill>
                        </a:rPr>
                        <a:t>Kulturní</a:t>
                      </a:r>
                      <a:endParaRPr lang="cs-CZ" sz="18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accent2"/>
                          </a:solidFill>
                        </a:rPr>
                        <a:t>víra v budoucnost</a:t>
                      </a:r>
                      <a:endParaRPr lang="cs-CZ" sz="18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accent2"/>
                          </a:solidFill>
                        </a:rPr>
                        <a:t>život ze dne na den</a:t>
                      </a:r>
                      <a:endParaRPr lang="cs-CZ" sz="18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8" marR="91438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222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accent2"/>
                          </a:solidFill>
                        </a:rPr>
                        <a:t>Právní</a:t>
                      </a:r>
                      <a:endParaRPr lang="cs-CZ" sz="18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accent2"/>
                          </a:solidFill>
                        </a:rPr>
                        <a:t>svoboda a lidská práva</a:t>
                      </a:r>
                      <a:endParaRPr lang="cs-CZ" sz="18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accent2"/>
                          </a:solidFill>
                        </a:rPr>
                        <a:t>totalita a korupce</a:t>
                      </a:r>
                      <a:endParaRPr lang="cs-CZ" sz="18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8" marR="91438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481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accent2"/>
                          </a:solidFill>
                        </a:rPr>
                        <a:t>Ekonomické</a:t>
                      </a:r>
                      <a:endParaRPr lang="cs-CZ" sz="18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accent2"/>
                          </a:solidFill>
                        </a:rPr>
                        <a:t>tržní</a:t>
                      </a:r>
                      <a:r>
                        <a:rPr lang="cs-CZ" sz="18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cs-CZ" sz="1800" dirty="0" smtClean="0">
                          <a:solidFill>
                            <a:schemeClr val="accent2"/>
                          </a:solidFill>
                        </a:rPr>
                        <a:t>podnikání</a:t>
                      </a:r>
                      <a:endParaRPr lang="cs-CZ" sz="18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accent2"/>
                          </a:solidFill>
                        </a:rPr>
                        <a:t>centrální plánování</a:t>
                      </a:r>
                      <a:endParaRPr lang="cs-CZ" sz="18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8" marR="91438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481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accent2"/>
                          </a:solidFill>
                        </a:rPr>
                        <a:t>Politické</a:t>
                      </a:r>
                      <a:endParaRPr lang="cs-CZ" sz="18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accent2"/>
                          </a:solidFill>
                        </a:rPr>
                        <a:t>globalizace</a:t>
                      </a:r>
                      <a:r>
                        <a:rPr lang="cs-CZ" sz="1800" dirty="0" smtClean="0">
                          <a:solidFill>
                            <a:schemeClr val="accent2"/>
                          </a:solidFill>
                        </a:rPr>
                        <a:t>, spolupráce</a:t>
                      </a:r>
                      <a:endParaRPr lang="cs-CZ" sz="18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8" marR="91438" marT="45715" marB="45715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chemeClr val="accent2"/>
                          </a:solidFill>
                        </a:rPr>
                        <a:t>kolonializmus</a:t>
                      </a:r>
                      <a:r>
                        <a:rPr lang="cs-CZ" sz="1800" dirty="0" smtClean="0">
                          <a:solidFill>
                            <a:schemeClr val="accent2"/>
                          </a:solidFill>
                        </a:rPr>
                        <a:t>, konflikty</a:t>
                      </a:r>
                      <a:endParaRPr lang="cs-CZ" sz="18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8" marR="91438"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05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1413</Words>
  <Application>Microsoft Office PowerPoint</Application>
  <PresentationFormat>Vlastní</PresentationFormat>
  <Paragraphs>223</Paragraphs>
  <Slides>53</Slides>
  <Notes>51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0" baseType="lpstr">
      <vt:lpstr>Arial</vt:lpstr>
      <vt:lpstr>Calibri</vt:lpstr>
      <vt:lpstr>Georgia</vt:lpstr>
      <vt:lpstr>Times New Roman</vt:lpstr>
      <vt:lpstr>Trebuchet MS</vt:lpstr>
      <vt:lpstr>Wingdings 3</vt:lpstr>
      <vt:lpstr>Fazeta</vt:lpstr>
      <vt:lpstr>Chudoba, pandemie, válka: výzvy pro udržitelný rozvoj   Michal Kaplan Ministerstvo zahraničních věcí ČR </vt:lpstr>
      <vt:lpstr>Autorská práva</vt:lpstr>
      <vt:lpstr>Disclaimer</vt:lpstr>
      <vt:lpstr>Obsah dnešní přednášky</vt:lpstr>
      <vt:lpstr>1. Chudoba v historii lidstva  </vt:lpstr>
      <vt:lpstr>Absolutní (extrémní) a relativní chudoba</vt:lpstr>
      <vt:lpstr>Jak měřit chudobu a rozvoj?</vt:lpstr>
      <vt:lpstr>Nerovnost mezi zeměmi a uvnitř zemí</vt:lpstr>
      <vt:lpstr>Proč jsou některé země bohaté a jiné chudé?</vt:lpstr>
      <vt:lpstr>Vývoj životní úrovně na Zemi</vt:lpstr>
      <vt:lpstr>Rozvoj a nerovnost</vt:lpstr>
      <vt:lpstr>Pandemie a války: Vyrovnávači nerovnosti?</vt:lpstr>
      <vt:lpstr>2. Globální rozvojové trendy </vt:lpstr>
      <vt:lpstr>Extrémní chudoba = 1,90 USD/den (PPP)</vt:lpstr>
      <vt:lpstr>Ekonomické centrum se vrací na východ</vt:lpstr>
      <vt:lpstr>Ekonomická vs. politická moc</vt:lpstr>
      <vt:lpstr>Příjmová nerovnost v USA</vt:lpstr>
      <vt:lpstr>Střední třída v bohatých zemích mezi poraženými</vt:lpstr>
      <vt:lpstr>Svoboda začala po roce 2000 stagnovat</vt:lpstr>
      <vt:lpstr>Globální hodnotové řetězce a regionální FTAs</vt:lpstr>
      <vt:lpstr>Překonali jsme již planetární hranice?</vt:lpstr>
      <vt:lpstr>Ceny potravin a ropy jsou svázané</vt:lpstr>
      <vt:lpstr>Konec historie se nekoná, konflikty pokračují</vt:lpstr>
      <vt:lpstr>Největší počet uprchlíků od konce války</vt:lpstr>
      <vt:lpstr>Ve městech žije více lidí než na venkově</vt:lpstr>
      <vt:lpstr>Migrace má dlouhou historii a je přirozená</vt:lpstr>
      <vt:lpstr>Vztah mezi úrovní rozvoje a emigrací </vt:lpstr>
      <vt:lpstr>Globální trendy (období 2000-2020)</vt:lpstr>
      <vt:lpstr>3. Udržitelný rozvoj po pandemii</vt:lpstr>
      <vt:lpstr>Pandemie vymazala 5 let v boji s chudobou</vt:lpstr>
      <vt:lpstr>Souboj o narativ mezi Západem a Východem</vt:lpstr>
      <vt:lpstr>Fake news se šíří rychleji než facts news</vt:lpstr>
      <vt:lpstr>Pandemie urychlila nástup digitalizace</vt:lpstr>
      <vt:lpstr>Světový obchod se pomalu vzpamatovává</vt:lpstr>
      <vt:lpstr>Od volného k bezpečnému obchodu</vt:lpstr>
      <vt:lpstr>Vakcínová diplomacie vs. nacionalizmus</vt:lpstr>
      <vt:lpstr>COVID snížil znečištění, ale ne změnu klimatu</vt:lpstr>
      <vt:lpstr>COVID zbrzdil migraci, ale ne vlnu uprchlíků</vt:lpstr>
      <vt:lpstr>Pandemie, globální příměří a konflikty</vt:lpstr>
      <vt:lpstr>Globální trendy – po pandemii (2020-2021)</vt:lpstr>
      <vt:lpstr>4. Ruská válka a rozvojové země</vt:lpstr>
      <vt:lpstr>Inflace, úrokové sazby a kurz dolaru</vt:lpstr>
      <vt:lpstr>Ceny surovin a potravin stoupají</vt:lpstr>
      <vt:lpstr>Závislost zemí Jihu na dovozu z RU a UA</vt:lpstr>
      <vt:lpstr>Hlasování afrických zemí v OSN</vt:lpstr>
      <vt:lpstr>Válka se vede i v kyber- a mediální světě</vt:lpstr>
      <vt:lpstr>Dopad války na životní prostředí</vt:lpstr>
      <vt:lpstr>Válka urychlí energetickou transformaci</vt:lpstr>
      <vt:lpstr>Ukrajinští uprchlíci se pomalu vracejí</vt:lpstr>
      <vt:lpstr>Globální trendy – ruská válka (2022)</vt:lpstr>
      <vt:lpstr>Válka na Ukrajině a rozvojová pomoc</vt:lpstr>
      <vt:lpstr>Kolik kdo pomáhá Ukrajině?</vt:lpstr>
      <vt:lpstr>Prezentace aplikace PowerPoint</vt:lpstr>
    </vt:vector>
  </TitlesOfParts>
  <Company>Ústav mezinárodních vztahů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Czechs as Partners in Development</dc:title>
  <dc:creator>Michal Kaplan</dc:creator>
  <cp:lastModifiedBy>KAPLAN Michal</cp:lastModifiedBy>
  <cp:revision>426</cp:revision>
  <cp:lastPrinted>2014-10-27T13:11:18Z</cp:lastPrinted>
  <dcterms:created xsi:type="dcterms:W3CDTF">2008-04-15T13:12:00Z</dcterms:created>
  <dcterms:modified xsi:type="dcterms:W3CDTF">2022-11-09T14:57:38Z</dcterms:modified>
</cp:coreProperties>
</file>